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8"/>
  </p:notesMasterIdLst>
  <p:handoutMasterIdLst>
    <p:handoutMasterId r:id="rId79"/>
  </p:handoutMasterIdLst>
  <p:sldIdLst>
    <p:sldId id="274" r:id="rId2"/>
    <p:sldId id="276" r:id="rId3"/>
    <p:sldId id="530" r:id="rId4"/>
    <p:sldId id="630" r:id="rId5"/>
    <p:sldId id="629" r:id="rId6"/>
    <p:sldId id="631" r:id="rId7"/>
    <p:sldId id="632" r:id="rId8"/>
    <p:sldId id="633" r:id="rId9"/>
    <p:sldId id="634" r:id="rId10"/>
    <p:sldId id="672" r:id="rId11"/>
    <p:sldId id="531" r:id="rId12"/>
    <p:sldId id="502" r:id="rId13"/>
    <p:sldId id="624" r:id="rId14"/>
    <p:sldId id="621" r:id="rId15"/>
    <p:sldId id="622" r:id="rId16"/>
    <p:sldId id="623" r:id="rId17"/>
    <p:sldId id="636" r:id="rId18"/>
    <p:sldId id="261" r:id="rId19"/>
    <p:sldId id="638" r:id="rId20"/>
    <p:sldId id="639" r:id="rId21"/>
    <p:sldId id="673" r:id="rId22"/>
    <p:sldId id="612" r:id="rId23"/>
    <p:sldId id="519" r:id="rId24"/>
    <p:sldId id="522" r:id="rId25"/>
    <p:sldId id="656" r:id="rId26"/>
    <p:sldId id="657" r:id="rId27"/>
    <p:sldId id="635" r:id="rId28"/>
    <p:sldId id="658" r:id="rId29"/>
    <p:sldId id="471" r:id="rId30"/>
    <p:sldId id="266" r:id="rId31"/>
    <p:sldId id="265" r:id="rId32"/>
    <p:sldId id="296" r:id="rId33"/>
    <p:sldId id="671" r:id="rId34"/>
    <p:sldId id="613" r:id="rId35"/>
    <p:sldId id="614" r:id="rId36"/>
    <p:sldId id="615" r:id="rId37"/>
    <p:sldId id="625" r:id="rId38"/>
    <p:sldId id="626" r:id="rId39"/>
    <p:sldId id="627" r:id="rId40"/>
    <p:sldId id="628" r:id="rId41"/>
    <p:sldId id="665" r:id="rId42"/>
    <p:sldId id="666" r:id="rId43"/>
    <p:sldId id="667" r:id="rId44"/>
    <p:sldId id="659" r:id="rId45"/>
    <p:sldId id="660" r:id="rId46"/>
    <p:sldId id="661" r:id="rId47"/>
    <p:sldId id="662" r:id="rId48"/>
    <p:sldId id="663" r:id="rId49"/>
    <p:sldId id="664" r:id="rId50"/>
    <p:sldId id="668" r:id="rId51"/>
    <p:sldId id="488" r:id="rId52"/>
    <p:sldId id="496" r:id="rId53"/>
    <p:sldId id="669" r:id="rId54"/>
    <p:sldId id="494" r:id="rId55"/>
    <p:sldId id="670" r:id="rId56"/>
    <p:sldId id="617" r:id="rId57"/>
    <p:sldId id="616" r:id="rId58"/>
    <p:sldId id="618" r:id="rId59"/>
    <p:sldId id="619" r:id="rId60"/>
    <p:sldId id="641" r:id="rId61"/>
    <p:sldId id="642" r:id="rId62"/>
    <p:sldId id="643" r:id="rId63"/>
    <p:sldId id="649" r:id="rId64"/>
    <p:sldId id="650" r:id="rId65"/>
    <p:sldId id="644" r:id="rId66"/>
    <p:sldId id="645" r:id="rId67"/>
    <p:sldId id="648" r:id="rId68"/>
    <p:sldId id="651" r:id="rId69"/>
    <p:sldId id="652" r:id="rId70"/>
    <p:sldId id="654" r:id="rId71"/>
    <p:sldId id="349" r:id="rId72"/>
    <p:sldId id="528" r:id="rId73"/>
    <p:sldId id="492" r:id="rId74"/>
    <p:sldId id="493" r:id="rId75"/>
    <p:sldId id="529" r:id="rId76"/>
    <p:sldId id="40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JSON &amp; XML" id="{E1490C4E-30E7-43BF-A680-614F68D3874C}">
          <p14:sldIdLst>
            <p14:sldId id="630"/>
            <p14:sldId id="629"/>
            <p14:sldId id="631"/>
            <p14:sldId id="632"/>
            <p14:sldId id="633"/>
            <p14:sldId id="634"/>
          </p14:sldIdLst>
        </p14:section>
        <p14:section name="JavaScript" id="{B071098D-BC30-4E97-B502-DD8B3C0121D5}">
          <p14:sldIdLst>
            <p14:sldId id="672"/>
            <p14:sldId id="531"/>
            <p14:sldId id="502"/>
            <p14:sldId id="624"/>
            <p14:sldId id="621"/>
          </p14:sldIdLst>
        </p14:section>
        <p14:section name="AJAX" id="{F95B45DB-AFFC-4726-9AB6-60AFCBE1081A}">
          <p14:sldIdLst>
            <p14:sldId id="622"/>
            <p14:sldId id="623"/>
            <p14:sldId id="636"/>
            <p14:sldId id="261"/>
            <p14:sldId id="638"/>
            <p14:sldId id="639"/>
          </p14:sldIdLst>
        </p14:section>
        <p14:section name="jQuery" id="{B4BA5E86-F407-4554-B35A-D1F4BA05A238}">
          <p14:sldIdLst>
            <p14:sldId id="673"/>
            <p14:sldId id="612"/>
            <p14:sldId id="519"/>
            <p14:sldId id="522"/>
            <p14:sldId id="656"/>
            <p14:sldId id="657"/>
            <p14:sldId id="635"/>
            <p14:sldId id="658"/>
          </p14:sldIdLst>
        </p14:section>
        <p14:section name="jQuery AJAX" id="{7CCFA1D6-8D00-49EB-9120-1652BDB8ED75}">
          <p14:sldIdLst>
            <p14:sldId id="471"/>
            <p14:sldId id="266"/>
            <p14:sldId id="265"/>
            <p14:sldId id="296"/>
          </p14:sldIdLst>
        </p14:section>
        <p14:section name="Web API" id="{6CED9FD8-E739-463D-B242-71DABE91667D}">
          <p14:sldIdLst>
            <p14:sldId id="671"/>
            <p14:sldId id="613"/>
            <p14:sldId id="614"/>
            <p14:sldId id="615"/>
            <p14:sldId id="625"/>
            <p14:sldId id="626"/>
            <p14:sldId id="627"/>
            <p14:sldId id="628"/>
            <p14:sldId id="665"/>
            <p14:sldId id="666"/>
            <p14:sldId id="667"/>
            <p14:sldId id="659"/>
            <p14:sldId id="660"/>
            <p14:sldId id="661"/>
            <p14:sldId id="662"/>
            <p14:sldId id="663"/>
            <p14:sldId id="664"/>
          </p14:sldIdLst>
        </p14:section>
        <p14:section name="Angular" id="{B227A896-81E6-42BE-BD38-110E11A2286B}">
          <p14:sldIdLst>
            <p14:sldId id="668"/>
            <p14:sldId id="488"/>
            <p14:sldId id="496"/>
            <p14:sldId id="669"/>
            <p14:sldId id="494"/>
            <p14:sldId id="670"/>
          </p14:sldIdLst>
        </p14:section>
        <p14:section name="CORS" id="{09B16740-AB7B-4A35-82E3-9FFFD1162B06}">
          <p14:sldIdLst>
            <p14:sldId id="617"/>
            <p14:sldId id="616"/>
            <p14:sldId id="618"/>
            <p14:sldId id="619"/>
          </p14:sldIdLst>
        </p14:section>
        <p14:section name="JWT" id="{AE622DE6-1CC1-4DC6-A837-B7EA34E391BA}">
          <p14:sldIdLst>
            <p14:sldId id="641"/>
            <p14:sldId id="642"/>
            <p14:sldId id="643"/>
            <p14:sldId id="649"/>
            <p14:sldId id="650"/>
            <p14:sldId id="644"/>
            <p14:sldId id="645"/>
            <p14:sldId id="648"/>
            <p14:sldId id="651"/>
            <p14:sldId id="652"/>
            <p14:sldId id="654"/>
          </p14:sldIdLst>
        </p14:section>
        <p14:section name="Conclusion" id="{10E03AB1-9AA8-4E86-9A64-D741901E50A2}">
          <p14:sldIdLst>
            <p14:sldId id="349"/>
            <p14:sldId id="528"/>
            <p14:sldId id="492"/>
            <p14:sldId id="493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17" autoAdjust="0"/>
    <p:restoredTop sz="94403" autoAdjust="0"/>
  </p:normalViewPr>
  <p:slideViewPr>
    <p:cSldViewPr snapToGrid="0" showGuides="1">
      <p:cViewPr varScale="1">
        <p:scale>
          <a:sx n="86" d="100"/>
          <a:sy n="86" d="100"/>
        </p:scale>
        <p:origin x="67" y="7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10.12.2018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149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665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12/10/2018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medium.com/javascript-non-grata/the-top-10-things-wrong-with-javascript-58f440d6b3d8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syntax.asp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3schools.com/js/js_es6.asp" TargetMode="External"/><Relationship Id="rId4" Type="http://schemas.openxmlformats.org/officeDocument/2006/relationships/hyperlink" Target="https://www.w3schools.com/js/js_es5.asp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rends.builtwith.com/javascript/jQuer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hyperlink" Target="http://jquery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pn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flaticon.com/authors/smashicons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netpeak.bg/" TargetMode="External"/><Relationship Id="rId18" Type="http://schemas.openxmlformats.org/officeDocument/2006/relationships/image" Target="../media/image102.png"/><Relationship Id="rId26" Type="http://schemas.openxmlformats.org/officeDocument/2006/relationships/image" Target="../media/image38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www.sbtech.com/" TargetMode="External"/><Relationship Id="rId7" Type="http://schemas.openxmlformats.org/officeDocument/2006/relationships/hyperlink" Target="http://codexio.bg/" TargetMode="External"/><Relationship Id="rId12" Type="http://schemas.openxmlformats.org/officeDocument/2006/relationships/image" Target="../media/image100.png"/><Relationship Id="rId17" Type="http://schemas.openxmlformats.org/officeDocument/2006/relationships/hyperlink" Target="http://www.telenor.bg/" TargetMode="External"/><Relationship Id="rId25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1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hyperlink" Target="https://aeternity.com/" TargetMode="External"/><Relationship Id="rId24" Type="http://schemas.openxmlformats.org/officeDocument/2006/relationships/image" Target="../media/image104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oftwaregroup.com/" TargetMode="External"/><Relationship Id="rId23" Type="http://schemas.openxmlformats.org/officeDocument/2006/relationships/hyperlink" Target="http://www.postbank.bg/" TargetMode="External"/><Relationship Id="rId28" Type="http://schemas.openxmlformats.org/officeDocument/2006/relationships/image" Target="../media/image105.png"/><Relationship Id="rId10" Type="http://schemas.openxmlformats.org/officeDocument/2006/relationships/image" Target="../media/image99.jpeg"/><Relationship Id="rId19" Type="http://schemas.openxmlformats.org/officeDocument/2006/relationships/hyperlink" Target="http://www.xs-software.com/" TargetMode="External"/><Relationship Id="rId4" Type="http://schemas.openxmlformats.org/officeDocument/2006/relationships/image" Target="../media/image97.png"/><Relationship Id="rId9" Type="http://schemas.openxmlformats.org/officeDocument/2006/relationships/hyperlink" Target="https://www.liebherr.com/en/deu/start/start-page.html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31.png"/><Relationship Id="rId27" Type="http://schemas.openxmlformats.org/officeDocument/2006/relationships/hyperlink" Target="http://smartit.bg/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orld-of-myths.com/" TargetMode="External"/><Relationship Id="rId3" Type="http://schemas.openxmlformats.org/officeDocument/2006/relationships/image" Target="../media/image106.jpe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nebitsoftware.net/" TargetMode="External"/><Relationship Id="rId11" Type="http://schemas.openxmlformats.org/officeDocument/2006/relationships/image" Target="../media/image110.gif"/><Relationship Id="rId5" Type="http://schemas.openxmlformats.org/officeDocument/2006/relationships/image" Target="../media/image107.png"/><Relationship Id="rId10" Type="http://schemas.openxmlformats.org/officeDocument/2006/relationships/hyperlink" Target="https://www.lukanet.com/" TargetMode="External"/><Relationship Id="rId4" Type="http://schemas.openxmlformats.org/officeDocument/2006/relationships/hyperlink" Target="http://codexio.bg/" TargetMode="External"/><Relationship Id="rId9" Type="http://schemas.openxmlformats.org/officeDocument/2006/relationships/image" Target="../media/image109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1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ASP.NET Core Web API, JavaScript, AJAX, JWT, Angular, CORS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ASP.NET Core Web API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83B91-4234-4EC6-BCFB-B0E6F3A84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9" y="1964602"/>
            <a:ext cx="6857856" cy="30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A74B1-525C-4FF5-B4B8-644FFA177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91256"/>
            <a:ext cx="10961783" cy="768084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C64E0C-A50A-4C15-A687-FAC923F2B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76869"/>
            <a:ext cx="10961783" cy="499819"/>
          </a:xfrm>
        </p:spPr>
        <p:txBody>
          <a:bodyPr/>
          <a:lstStyle/>
          <a:p>
            <a:r>
              <a:rPr lang="en-US" dirty="0"/>
              <a:t>Giving life to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27F5-3926-4E38-AE8C-38F7A2A15C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89C50-059B-45B5-B114-797AD316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86" y="1370825"/>
            <a:ext cx="4624828" cy="25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51021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JavaScript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JS</a:t>
            </a:r>
            <a:r>
              <a:rPr lang="en-US" sz="3200" dirty="0"/>
              <a:t>) is a scripting language</a:t>
            </a:r>
          </a:p>
          <a:p>
            <a:pPr lvl="1"/>
            <a:r>
              <a:rPr lang="en-US" sz="3000" dirty="0"/>
              <a:t>Executes commands (script)</a:t>
            </a:r>
          </a:p>
          <a:p>
            <a:pPr lvl="1"/>
            <a:r>
              <a:rPr lang="en-US" sz="3000" dirty="0"/>
              <a:t>Can work in interactive mode</a:t>
            </a:r>
          </a:p>
          <a:p>
            <a:pPr lvl="1"/>
            <a:r>
              <a:rPr lang="en-US" sz="3000" dirty="0"/>
              <a:t>No compilation, just execute commands</a:t>
            </a:r>
          </a:p>
          <a:p>
            <a:r>
              <a:rPr lang="en-US" sz="3200" dirty="0"/>
              <a:t>Alongside </a:t>
            </a:r>
            <a:r>
              <a:rPr lang="en-US" sz="3200" b="1" dirty="0">
                <a:solidFill>
                  <a:schemeClr val="bg1"/>
                </a:solidFill>
              </a:rPr>
              <a:t>HTML</a:t>
            </a:r>
            <a:r>
              <a:rPr lang="en-US" sz="3200" dirty="0"/>
              <a:t> &amp; </a:t>
            </a:r>
            <a:r>
              <a:rPr lang="en-US" sz="3200" b="1" dirty="0">
                <a:solidFill>
                  <a:schemeClr val="bg1"/>
                </a:solidFill>
              </a:rPr>
              <a:t>CSS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</a:rPr>
              <a:t>JavaScript</a:t>
            </a:r>
            <a:r>
              <a:rPr lang="en-US" sz="3200" dirty="0"/>
              <a:t> is one of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3 core technologies </a:t>
            </a:r>
            <a:r>
              <a:rPr lang="en-US" sz="3200" dirty="0"/>
              <a:t>of the </a:t>
            </a:r>
            <a:br>
              <a:rPr lang="en-US" sz="3200" dirty="0"/>
            </a:br>
            <a:r>
              <a:rPr lang="en-US" sz="3200" dirty="0"/>
              <a:t>World Wide Web</a:t>
            </a:r>
          </a:p>
          <a:p>
            <a:pPr lvl="1"/>
            <a:r>
              <a:rPr lang="en-US" dirty="0"/>
              <a:t>JavaScript enables dynamics and interactivity in web pages</a:t>
            </a:r>
            <a:endParaRPr lang="bg-BG" dirty="0"/>
          </a:p>
          <a:p>
            <a:pPr lvl="2"/>
            <a:r>
              <a:rPr lang="en-US" dirty="0"/>
              <a:t>Has DOM and browser API (notifications, geolocation, …) 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to JavaScript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24" y="1295400"/>
            <a:ext cx="360487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0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2"/>
            <a:ext cx="6742199" cy="557035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JavaScript</a:t>
            </a:r>
            <a:r>
              <a:rPr lang="en-US" dirty="0"/>
              <a:t> (JS) is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untyped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language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Untyped</a:t>
            </a:r>
            <a:r>
              <a:rPr lang="en-US" dirty="0"/>
              <a:t> (dynamically typed) == </a:t>
            </a:r>
            <a:br>
              <a:rPr lang="en-US" dirty="0"/>
            </a:br>
            <a:r>
              <a:rPr lang="en-US" dirty="0"/>
              <a:t>variables have no types (</a:t>
            </a:r>
            <a:r>
              <a:rPr lang="en-US" dirty="0">
                <a:hlinkClick r:id="rId2"/>
              </a:rPr>
              <a:t>but…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(values) still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 to JavaScript (2)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450762"/>
            <a:ext cx="4405200" cy="4873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24786"/>
            <a:ext cx="3705606" cy="24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8C65B-733D-4A8A-8C9D-570A750D2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690891"/>
            <a:ext cx="10961783" cy="768084"/>
          </a:xfrm>
        </p:spPr>
        <p:txBody>
          <a:bodyPr/>
          <a:lstStyle/>
          <a:p>
            <a:r>
              <a:rPr lang="en-US" dirty="0"/>
              <a:t>JavaScript Syntax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2CBFF0-35B5-4EB3-85ED-0FF2D03CA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476504"/>
            <a:ext cx="10961783" cy="499819"/>
          </a:xfrm>
        </p:spPr>
        <p:txBody>
          <a:bodyPr/>
          <a:lstStyle/>
          <a:p>
            <a:r>
              <a:rPr lang="en-US" dirty="0"/>
              <a:t>Brief, 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78054-D713-4597-9B67-DE244FE740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4C15E-D8B5-493D-9AA0-911A6FAE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90" y="881677"/>
            <a:ext cx="2640886" cy="3241915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46D834F-6A3D-40D3-BEAB-FA517EF649A7}"/>
              </a:ext>
            </a:extLst>
          </p:cNvPr>
          <p:cNvSpPr txBox="1">
            <a:spLocks/>
          </p:cNvSpPr>
          <p:nvPr/>
        </p:nvSpPr>
        <p:spPr>
          <a:xfrm>
            <a:off x="646564" y="6026274"/>
            <a:ext cx="10961783" cy="499819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998" b="1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hlinkClick r:id="rId3"/>
              </a:rPr>
              <a:t>Link1</a:t>
            </a:r>
            <a:r>
              <a:rPr lang="en-US" sz="3000" dirty="0"/>
              <a:t>, </a:t>
            </a:r>
            <a:r>
              <a:rPr lang="en-US" sz="3000" dirty="0">
                <a:hlinkClick r:id="rId4"/>
              </a:rPr>
              <a:t>Link2</a:t>
            </a:r>
            <a:r>
              <a:rPr lang="en-US" sz="3000" dirty="0"/>
              <a:t>, </a:t>
            </a:r>
            <a:r>
              <a:rPr lang="en-US" sz="3000" dirty="0">
                <a:hlinkClick r:id="rId5"/>
              </a:rPr>
              <a:t>Link3</a:t>
            </a:r>
            <a:r>
              <a:rPr lang="en-US" sz="3000" dirty="0"/>
              <a:t> (examples? Will be renamed if necessary)</a:t>
            </a:r>
          </a:p>
        </p:txBody>
      </p:sp>
    </p:spTree>
    <p:extLst>
      <p:ext uri="{BB962C8B-B14F-4D97-AF65-F5344CB8AC3E}">
        <p14:creationId xmlns:p14="http://schemas.microsoft.com/office/powerpoint/2010/main" val="228197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F2A43-80B0-4FEA-9680-B48771A5A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4190" cy="5362330"/>
          </a:xfrm>
        </p:spPr>
        <p:txBody>
          <a:bodyPr>
            <a:normAutofit lnSpcReduction="10000"/>
          </a:bodyPr>
          <a:lstStyle/>
          <a:p>
            <a:r>
              <a:rPr lang="en-US" sz="3100" b="1" dirty="0">
                <a:solidFill>
                  <a:schemeClr val="bg1"/>
                </a:solidFill>
              </a:rPr>
              <a:t>JavaScript</a:t>
            </a:r>
            <a:r>
              <a:rPr lang="en-US" sz="3100" dirty="0"/>
              <a:t> was initially only implemented client-side in web browsers</a:t>
            </a:r>
          </a:p>
          <a:p>
            <a:pPr lvl="1"/>
            <a:r>
              <a:rPr lang="en-US" sz="2900" dirty="0"/>
              <a:t>JavaScript engines, nowadays, are embedded in many types of software</a:t>
            </a:r>
          </a:p>
          <a:p>
            <a:pPr lvl="1"/>
            <a:r>
              <a:rPr lang="en-US" sz="2900" b="1" dirty="0">
                <a:solidFill>
                  <a:schemeClr val="bg1"/>
                </a:solidFill>
              </a:rPr>
              <a:t>Server-Side</a:t>
            </a:r>
            <a:r>
              <a:rPr lang="en-US" sz="2900" dirty="0"/>
              <a:t> JavaScript, </a:t>
            </a:r>
            <a:r>
              <a:rPr lang="en-US" sz="2900" b="1" dirty="0">
                <a:solidFill>
                  <a:schemeClr val="bg1"/>
                </a:solidFill>
              </a:rPr>
              <a:t>Mobile</a:t>
            </a:r>
            <a:r>
              <a:rPr lang="en-US" sz="2900" dirty="0"/>
              <a:t> applications, </a:t>
            </a:r>
            <a:r>
              <a:rPr lang="en-US" sz="2900" b="1" dirty="0">
                <a:solidFill>
                  <a:schemeClr val="bg1"/>
                </a:solidFill>
              </a:rPr>
              <a:t>Desktop</a:t>
            </a:r>
            <a:r>
              <a:rPr lang="en-US" sz="2900" dirty="0"/>
              <a:t> Applications etc.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JavaScript</a:t>
            </a:r>
            <a:r>
              <a:rPr lang="en-US" sz="3100" dirty="0"/>
              <a:t> is one of the most popular technologies on the Web</a:t>
            </a:r>
          </a:p>
          <a:p>
            <a:pPr lvl="1"/>
            <a:r>
              <a:rPr lang="en-US" sz="2900" dirty="0"/>
              <a:t>If not the most popular, that is...</a:t>
            </a:r>
          </a:p>
          <a:p>
            <a:pPr lvl="1"/>
            <a:r>
              <a:rPr lang="en-US" sz="2900" dirty="0"/>
              <a:t>The rise of </a:t>
            </a:r>
            <a:r>
              <a:rPr lang="en-US" sz="2900" b="1" dirty="0">
                <a:solidFill>
                  <a:schemeClr val="bg1"/>
                </a:solidFill>
              </a:rPr>
              <a:t>SPA</a:t>
            </a:r>
            <a:r>
              <a:rPr lang="en-US" sz="2900" dirty="0"/>
              <a:t>s and </a:t>
            </a:r>
            <a:r>
              <a:rPr lang="en-US" sz="2900" b="1" dirty="0">
                <a:solidFill>
                  <a:schemeClr val="bg1"/>
                </a:solidFill>
              </a:rPr>
              <a:t>JavaScript-heavy</a:t>
            </a:r>
            <a:r>
              <a:rPr lang="en-US" sz="2900" dirty="0"/>
              <a:t> sites, certainly prove that</a:t>
            </a:r>
          </a:p>
          <a:p>
            <a:r>
              <a:rPr lang="en-US" sz="3100" dirty="0"/>
              <a:t>One of the most important techniques, around JS is </a:t>
            </a:r>
            <a:r>
              <a:rPr lang="en-US" sz="3100" b="1" dirty="0">
                <a:solidFill>
                  <a:schemeClr val="bg1"/>
                </a:solidFill>
              </a:rPr>
              <a:t>AJAX</a:t>
            </a:r>
          </a:p>
          <a:p>
            <a:pPr lvl="1"/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synchronous </a:t>
            </a:r>
            <a:r>
              <a:rPr lang="en-US" sz="2900" b="1" dirty="0">
                <a:solidFill>
                  <a:schemeClr val="bg1"/>
                </a:solidFill>
              </a:rPr>
              <a:t>J</a:t>
            </a:r>
            <a:r>
              <a:rPr lang="en-US" sz="2900" dirty="0"/>
              <a:t>avaScript </a:t>
            </a:r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nd </a:t>
            </a:r>
            <a:r>
              <a:rPr lang="en-US" sz="2900" b="1" dirty="0">
                <a:solidFill>
                  <a:schemeClr val="bg1"/>
                </a:solidFill>
              </a:rPr>
              <a:t>X</a:t>
            </a:r>
            <a:r>
              <a:rPr lang="en-US" sz="2900" dirty="0"/>
              <a:t>ML</a:t>
            </a:r>
          </a:p>
          <a:p>
            <a:r>
              <a:rPr lang="en-US" sz="3100" b="1" dirty="0">
                <a:solidFill>
                  <a:schemeClr val="bg1"/>
                </a:solidFill>
              </a:rPr>
              <a:t>TypeScript</a:t>
            </a:r>
            <a:r>
              <a:rPr lang="en-US" sz="3100" dirty="0"/>
              <a:t> is a typed superset of JS that compiles to plain JS.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BFB186-52E1-45E0-8856-E77A65A7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JavaScript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56D2D-4801-46E8-BEBD-518372C352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2FC93-A7F3-42CB-BC34-4D7AF53DF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2" r="27819"/>
          <a:stretch/>
        </p:blipFill>
        <p:spPr>
          <a:xfrm>
            <a:off x="10802559" y="3528655"/>
            <a:ext cx="1086272" cy="25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1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C226A-DD12-4652-9C9F-7B54026639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AJAX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9D7AA6-45B1-4DC7-943A-A204878E5E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Asynchronous JavaScript and XML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483F4-48FE-4683-9869-26D377FB16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B1270-BFE0-49BB-B663-153B3324C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59" y="1512277"/>
            <a:ext cx="2530847" cy="25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0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A0A9DC-17CF-4110-A87B-9679A2C48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2001598" cy="566187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not a programming language (despite its "individual" popularity)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a set of web development techniques</a:t>
            </a:r>
          </a:p>
          <a:p>
            <a:pPr lvl="1"/>
            <a:r>
              <a:rPr lang="en-US" sz="2800" dirty="0"/>
              <a:t>Used to create </a:t>
            </a:r>
            <a:r>
              <a:rPr lang="en-US" sz="2800" b="1" dirty="0">
                <a:solidFill>
                  <a:schemeClr val="bg1"/>
                </a:solidFill>
              </a:rPr>
              <a:t>asynchronous</a:t>
            </a:r>
            <a:r>
              <a:rPr lang="en-US" sz="2800" dirty="0"/>
              <a:t> web applications</a:t>
            </a:r>
          </a:p>
          <a:p>
            <a:pPr lvl="1"/>
            <a:r>
              <a:rPr lang="en-US" sz="2800" dirty="0"/>
              <a:t>Using </a:t>
            </a:r>
            <a:r>
              <a:rPr lang="en-US" sz="2800" b="1" dirty="0">
                <a:solidFill>
                  <a:schemeClr val="bg1"/>
                </a:solidFill>
              </a:rPr>
              <a:t>AJAX</a:t>
            </a:r>
            <a:r>
              <a:rPr lang="en-US" sz="2800" dirty="0"/>
              <a:t>, you can </a:t>
            </a:r>
            <a:r>
              <a:rPr lang="en-US" sz="2800" b="1" dirty="0">
                <a:solidFill>
                  <a:schemeClr val="bg1"/>
                </a:solidFill>
              </a:rPr>
              <a:t>send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retrieve</a:t>
            </a:r>
            <a:r>
              <a:rPr lang="en-US" sz="2800" dirty="0"/>
              <a:t> data to and from a server</a:t>
            </a:r>
            <a:br>
              <a:rPr lang="en-US" sz="2800" dirty="0"/>
            </a:br>
            <a:r>
              <a:rPr lang="en-US" sz="2800" b="1" dirty="0">
                <a:solidFill>
                  <a:schemeClr val="bg1"/>
                </a:solidFill>
              </a:rPr>
              <a:t>asynchronously</a:t>
            </a:r>
            <a:r>
              <a:rPr lang="en-US" sz="2800" dirty="0"/>
              <a:t> – in the background via HTTP requests</a:t>
            </a:r>
            <a:endParaRPr lang="en-US" sz="2600" dirty="0"/>
          </a:p>
          <a:p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a developer's dream, because you can:</a:t>
            </a:r>
          </a:p>
          <a:p>
            <a:pPr lvl="1"/>
            <a:r>
              <a:rPr lang="en-US" sz="2800" dirty="0"/>
              <a:t>Read data from a web server - </a:t>
            </a:r>
            <a:r>
              <a:rPr lang="en-US" sz="2800" b="1" dirty="0">
                <a:solidFill>
                  <a:schemeClr val="bg1"/>
                </a:solidFill>
              </a:rPr>
              <a:t>after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chemeClr val="bg1"/>
                </a:solidFill>
              </a:rPr>
              <a:t>page</a:t>
            </a:r>
            <a:r>
              <a:rPr lang="en-US" sz="2800" dirty="0"/>
              <a:t> has </a:t>
            </a:r>
            <a:r>
              <a:rPr lang="en-US" sz="2800" b="1" dirty="0">
                <a:solidFill>
                  <a:schemeClr val="bg1"/>
                </a:solidFill>
              </a:rPr>
              <a:t>loaded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Update</a:t>
            </a:r>
            <a:r>
              <a:rPr lang="en-US" sz="2800" dirty="0"/>
              <a:t> a web page (or parts of it) without </a:t>
            </a:r>
            <a:r>
              <a:rPr lang="en-US" sz="2800" b="1" dirty="0">
                <a:solidFill>
                  <a:schemeClr val="bg1"/>
                </a:solidFill>
              </a:rPr>
              <a:t>reloading</a:t>
            </a:r>
            <a:r>
              <a:rPr lang="en-US" sz="2800" dirty="0"/>
              <a:t> the page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Send</a:t>
            </a:r>
            <a:r>
              <a:rPr lang="en-US" sz="2800" dirty="0"/>
              <a:t> data to a web server - in the background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C9795A-58F5-44C2-B9EC-F53125B0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87721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E37F11-A22A-49D3-B935-4B35C66F1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works very simply, using a combination of: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XMLHttpRequest</a:t>
            </a:r>
          </a:p>
          <a:p>
            <a:pPr lvl="2"/>
            <a:r>
              <a:rPr lang="en-US" noProof="1"/>
              <a:t>To request data from a server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JavaScript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DOM</a:t>
            </a:r>
          </a:p>
          <a:p>
            <a:pPr lvl="2"/>
            <a:r>
              <a:rPr lang="en-US" noProof="1"/>
              <a:t>To display and / or use data</a:t>
            </a:r>
            <a:endParaRPr lang="en-US" b="1" noProof="1">
              <a:solidFill>
                <a:schemeClr val="bg1"/>
              </a:solidFill>
            </a:endParaRPr>
          </a:p>
          <a:p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is a misleading name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apps might use </a:t>
            </a:r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to transport data</a:t>
            </a:r>
          </a:p>
          <a:p>
            <a:pPr lvl="1"/>
            <a:r>
              <a:rPr lang="en-US" noProof="1"/>
              <a:t>However it is </a:t>
            </a:r>
            <a:r>
              <a:rPr lang="en-US" b="1" noProof="1">
                <a:solidFill>
                  <a:schemeClr val="bg1"/>
                </a:solidFill>
              </a:rPr>
              <a:t>equally common </a:t>
            </a:r>
            <a:r>
              <a:rPr lang="en-US" noProof="1"/>
              <a:t>to transport data as </a:t>
            </a:r>
            <a:r>
              <a:rPr lang="en-US" b="1" noProof="1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EBDF2E-97EA-4436-BB30-C6A224BD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D2CA6-08C1-4231-904D-A2E4C0D6F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" t="6548" r="4063" b="5416"/>
          <a:stretch/>
        </p:blipFill>
        <p:spPr>
          <a:xfrm>
            <a:off x="6648897" y="2009592"/>
            <a:ext cx="3047555" cy="2838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A940E-9CE8-47A3-95F3-C781A171A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273" y="3226895"/>
            <a:ext cx="2028825" cy="225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E386E-17DF-4689-92F4-A3F8509E2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297" y="1432056"/>
            <a:ext cx="1856775" cy="18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1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398039" y="1153651"/>
            <a:ext cx="5763208" cy="668063"/>
            <a:chOff x="3405744" y="1128111"/>
            <a:chExt cx="5763208" cy="668063"/>
          </a:xfrm>
        </p:grpSpPr>
        <p:sp>
          <p:nvSpPr>
            <p:cNvPr id="9" name="Right Arrow 8"/>
            <p:cNvSpPr/>
            <p:nvPr/>
          </p:nvSpPr>
          <p:spPr>
            <a:xfrm>
              <a:off x="3405744" y="1491374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6875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9880" y="1151122"/>
            <a:ext cx="0" cy="5249679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30080" y="1151121"/>
            <a:ext cx="0" cy="5249679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259388" y="2604913"/>
            <a:ext cx="3939282" cy="666607"/>
            <a:chOff x="5257799" y="2604913"/>
            <a:chExt cx="3939282" cy="666607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</p:grpSp>
      <p:sp>
        <p:nvSpPr>
          <p:cNvPr id="29" name="Right Arrow 28"/>
          <p:cNvSpPr/>
          <p:nvPr/>
        </p:nvSpPr>
        <p:spPr>
          <a:xfrm rot="5400000">
            <a:off x="3777848" y="4590361"/>
            <a:ext cx="777880" cy="296525"/>
          </a:xfrm>
          <a:prstGeom prst="rightArrow">
            <a:avLst>
              <a:gd name="adj1" fmla="val 35365"/>
              <a:gd name="adj2" fmla="val 7667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03235" y="3422060"/>
            <a:ext cx="3995435" cy="1034950"/>
            <a:chOff x="5201646" y="3422060"/>
            <a:chExt cx="3995435" cy="1034950"/>
          </a:xfrm>
        </p:grpSpPr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9600" y="2273342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70152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8672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40" name="Закръглено правоъгълно изнесено означение 7"/>
          <p:cNvSpPr/>
          <p:nvPr/>
        </p:nvSpPr>
        <p:spPr bwMode="auto">
          <a:xfrm>
            <a:off x="2973179" y="2896693"/>
            <a:ext cx="2187555" cy="402327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UI Interaction</a:t>
            </a:r>
            <a:endParaRPr lang="en-GB" sz="2500" dirty="0">
              <a:solidFill>
                <a:schemeClr val="bg2"/>
              </a:solidFill>
            </a:endParaRPr>
          </a:p>
        </p:txBody>
      </p:sp>
      <p:sp>
        <p:nvSpPr>
          <p:cNvPr id="42" name="Закръглено правоъгълно изнесено означение 7"/>
          <p:cNvSpPr/>
          <p:nvPr/>
        </p:nvSpPr>
        <p:spPr bwMode="auto">
          <a:xfrm>
            <a:off x="2973179" y="3775960"/>
            <a:ext cx="2187555" cy="402327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AJAX handler</a:t>
            </a:r>
          </a:p>
        </p:txBody>
      </p:sp>
      <p:sp>
        <p:nvSpPr>
          <p:cNvPr id="43" name="Закръглено правоъгълно изнесено означение 7"/>
          <p:cNvSpPr/>
          <p:nvPr/>
        </p:nvSpPr>
        <p:spPr bwMode="auto">
          <a:xfrm>
            <a:off x="3194555" y="5298960"/>
            <a:ext cx="1931125" cy="803815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Modify the page DOM</a:t>
            </a:r>
          </a:p>
        </p:txBody>
      </p:sp>
    </p:spTree>
    <p:extLst>
      <p:ext uri="{BB962C8B-B14F-4D97-AF65-F5344CB8AC3E}">
        <p14:creationId xmlns:p14="http://schemas.microsoft.com/office/powerpoint/2010/main" val="259794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2" grpId="0" animBg="1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FA3DA-FFFF-46C1-8682-D31E6604B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chemeClr val="bg1"/>
                </a:solidFill>
              </a:rPr>
              <a:t>AJAX Request </a:t>
            </a:r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DE658-39FC-4893-8A99-C029187A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in Plain JavaScript (Vanilla JS)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93D90E-2D98-41E4-8A08-CE9ACCDD0F9F}"/>
              </a:ext>
            </a:extLst>
          </p:cNvPr>
          <p:cNvSpPr txBox="1">
            <a:spLocks/>
          </p:cNvSpPr>
          <p:nvPr/>
        </p:nvSpPr>
        <p:spPr>
          <a:xfrm>
            <a:off x="719390" y="1819534"/>
            <a:ext cx="7332657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function loadHtml()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Initializes a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object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let xhttp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onreadystatechange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function() {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holds the status of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// (4) means Request finished and Response is ready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//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status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holds the status code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if (this.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4 &amp;&amp;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status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200)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Load the Response text into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body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of the document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document.body.innerHTML = this.responseText;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Defines a function, called when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Is changed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Specify the request (method, url, async, etc...)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open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("GET", "/api/Data", true);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Send the request to the server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3EFC16C-CCD2-46A0-861D-EBB5F0BAAFF7}"/>
              </a:ext>
            </a:extLst>
          </p:cNvPr>
          <p:cNvSpPr txBox="1">
            <a:spLocks/>
          </p:cNvSpPr>
          <p:nvPr/>
        </p:nvSpPr>
        <p:spPr>
          <a:xfrm>
            <a:off x="8366598" y="1819534"/>
            <a:ext cx="3327347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&lt;button onclick="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loadHtml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Click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&lt;/button&gt;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CABFEA-6FEE-4FBB-95FE-61D5C549C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139" y="3429000"/>
            <a:ext cx="3652266" cy="29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b="1" noProof="1"/>
              <a:t>JSON &amp; XML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Brief Introduction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AJAX – </a:t>
            </a:r>
            <a:r>
              <a:rPr lang="en-US" sz="2000" b="1" noProof="1"/>
              <a:t>A Developer’s dream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jQuery</a:t>
            </a:r>
          </a:p>
          <a:p>
            <a:pPr lvl="1">
              <a:lnSpc>
                <a:spcPct val="100000"/>
              </a:lnSpc>
            </a:pPr>
            <a:r>
              <a:rPr lang="en-US" sz="2000" b="1" noProof="1"/>
              <a:t>jQuery AJAX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Web API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Angular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CORS</a:t>
            </a:r>
          </a:p>
          <a:p>
            <a:pPr>
              <a:lnSpc>
                <a:spcPct val="100000"/>
              </a:lnSpc>
            </a:pPr>
            <a:r>
              <a:rPr lang="en-US" sz="2200" b="1" noProof="1"/>
              <a:t>JWT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3C1AE-0460-46EF-86A7-16E0508A01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Single-Page apps </a:t>
            </a:r>
            <a:r>
              <a:rPr lang="en-US" dirty="0"/>
              <a:t>are pretty common nowadays</a:t>
            </a:r>
          </a:p>
          <a:p>
            <a:pPr lvl="1"/>
            <a:r>
              <a:rPr lang="en-US" dirty="0"/>
              <a:t>Based on dynamic and asynchronous content changing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pretty much used in almost every </a:t>
            </a:r>
            <a:r>
              <a:rPr lang="en-US" b="1" dirty="0">
                <a:solidFill>
                  <a:schemeClr val="bg1"/>
                </a:solidFill>
              </a:rPr>
              <a:t>SPA</a:t>
            </a:r>
            <a:endParaRPr lang="bg-BG" b="1" dirty="0">
              <a:solidFill>
                <a:schemeClr val="bg1"/>
              </a:solidFill>
            </a:endParaRPr>
          </a:p>
          <a:p>
            <a:pPr lvl="2"/>
            <a:r>
              <a:rPr lang="en-US" sz="3000" b="1" dirty="0">
                <a:solidFill>
                  <a:schemeClr val="bg1"/>
                </a:solidFill>
              </a:rPr>
              <a:t>SPAs</a:t>
            </a:r>
            <a:r>
              <a:rPr lang="en-US" sz="3000" dirty="0"/>
              <a:t> use </a:t>
            </a:r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to provide better and dynamic-data-filled apps</a:t>
            </a:r>
            <a:endParaRPr lang="bg-BG" dirty="0"/>
          </a:p>
          <a:p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used to make a smooth changes on the page</a:t>
            </a:r>
          </a:p>
          <a:p>
            <a:pPr lvl="1"/>
            <a:r>
              <a:rPr lang="en-US" dirty="0"/>
              <a:t>This ensures a better UX  design and dynamic UI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23485C-178C-40B4-9C9D-92DAC281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in SPA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86D1-1B70-4599-B713-C3409D11B0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5B8E6-46C7-47AE-BD93-BF6FA26AA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91" y="5083638"/>
            <a:ext cx="2817913" cy="1352598"/>
          </a:xfrm>
          <a:prstGeom prst="rect">
            <a:avLst/>
          </a:prstGeom>
        </p:spPr>
      </p:pic>
      <p:pic>
        <p:nvPicPr>
          <p:cNvPr id="8" name="Graphic 7" descr="Plug">
            <a:extLst>
              <a:ext uri="{FF2B5EF4-FFF2-40B4-BE49-F238E27FC236}">
                <a16:creationId xmlns:a16="http://schemas.microsoft.com/office/drawing/2014/main" id="{16473C5B-50A1-4AA0-9529-B500DA63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186227" y="4932825"/>
            <a:ext cx="1773216" cy="17732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6A9B352-70AF-4E6B-9567-0466BF9F2F60}"/>
              </a:ext>
            </a:extLst>
          </p:cNvPr>
          <p:cNvGrpSpPr/>
          <p:nvPr/>
        </p:nvGrpSpPr>
        <p:grpSpPr>
          <a:xfrm>
            <a:off x="9367067" y="4275929"/>
            <a:ext cx="2413756" cy="2413756"/>
            <a:chOff x="7714077" y="4444244"/>
            <a:chExt cx="2413756" cy="2413756"/>
          </a:xfrm>
        </p:grpSpPr>
        <p:pic>
          <p:nvPicPr>
            <p:cNvPr id="10" name="Graphic 9" descr="Monitor">
              <a:extLst>
                <a:ext uri="{FF2B5EF4-FFF2-40B4-BE49-F238E27FC236}">
                  <a16:creationId xmlns:a16="http://schemas.microsoft.com/office/drawing/2014/main" id="{89A3A392-B9C0-43B7-BA74-D8D7267F7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14077" y="4444244"/>
              <a:ext cx="2413756" cy="24137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2333A8-11DE-4876-B5A6-781D6645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259" y="5029199"/>
              <a:ext cx="899053" cy="899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43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AFB25-6F1B-4A84-A711-98C1D1F5D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jQuery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EE1A62-1D4F-4EA8-9070-F9CBE1DCD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less, Do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D6793-A656-46AE-A48C-B4FA91EFB2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4B273-B13C-4223-BFB1-02F1A760B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36" y="1288710"/>
            <a:ext cx="2777327" cy="27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92001" y="1151122"/>
            <a:ext cx="11804822" cy="1975403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US" sz="3600" b="1" spc="0" dirty="0">
                <a:solidFill>
                  <a:schemeClr val="bg1"/>
                </a:solidFill>
              </a:rPr>
              <a:t>jQuery</a:t>
            </a:r>
            <a:r>
              <a:rPr lang="en-US" sz="3600" spc="0" dirty="0">
                <a:solidFill>
                  <a:schemeClr val="tx1"/>
                </a:solidFill>
              </a:rPr>
              <a:t> is a cross-browser JavaScript library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Dramatically simplifies DOM manipulation</a:t>
            </a:r>
          </a:p>
          <a:p>
            <a:pPr marL="1066693" lvl="1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Free, popular, open-source software: </a:t>
            </a:r>
            <a:r>
              <a:rPr lang="en-US" sz="3200" dirty="0">
                <a:solidFill>
                  <a:schemeClr val="tx1"/>
                </a:solidFill>
                <a:hlinkClick r:id="rId2"/>
              </a:rPr>
              <a:t>https://jquery.com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What is jQuery?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66550" y="3353254"/>
            <a:ext cx="10515598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https://code.jquery.com/jquery-3.3.1.min.js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6550" y="5256810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').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24800" y="4161507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Load 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jQuery</a:t>
            </a: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 from its official CDN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52800" y="5933897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tags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8000" y="6525003"/>
            <a:ext cx="428822" cy="196477"/>
          </a:xfrm>
        </p:spPr>
        <p:txBody>
          <a:bodyPr/>
          <a:lstStyle/>
          <a:p>
            <a:pPr>
              <a:defRPr/>
            </a:pPr>
            <a:r>
              <a:rPr lang="en-US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Extremely popular</a:t>
            </a:r>
          </a:p>
          <a:p>
            <a:pPr lvl="1"/>
            <a:r>
              <a:rPr lang="en-US" dirty="0"/>
              <a:t>60 000 000 sites use jQuery (76.1% of top 1 million sites)</a:t>
            </a:r>
          </a:p>
          <a:p>
            <a:pPr lvl="1"/>
            <a:r>
              <a:rPr lang="en-US" dirty="0">
                <a:hlinkClick r:id="rId3"/>
              </a:rPr>
              <a:t>http://trends.builtwith.com/javascript/jQuery</a:t>
            </a:r>
            <a:endParaRPr lang="en-US" dirty="0"/>
          </a:p>
          <a:p>
            <a:r>
              <a:rPr lang="en-US" dirty="0"/>
              <a:t>Easy to learn</a:t>
            </a:r>
          </a:p>
          <a:p>
            <a:r>
              <a:rPr lang="en-US" dirty="0"/>
              <a:t>Large community</a:t>
            </a:r>
          </a:p>
          <a:p>
            <a:r>
              <a:rPr lang="en-US" dirty="0"/>
              <a:t>Cross-browser support</a:t>
            </a:r>
          </a:p>
          <a:p>
            <a:r>
              <a:rPr lang="en-US" dirty="0"/>
              <a:t>Official web site: </a:t>
            </a:r>
            <a:r>
              <a:rPr lang="en-US" dirty="0">
                <a:hlinkClick r:id="rId4"/>
              </a:rPr>
              <a:t>http://jquery.com</a:t>
            </a:r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jQuery?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1" y="3657600"/>
            <a:ext cx="4038600" cy="2236906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sym typeface="Helvetica" charset="0"/>
              </a:rPr>
              <a:t>jQuery's</a:t>
            </a:r>
            <a:r>
              <a:rPr lang="en-US" dirty="0">
                <a:sym typeface="Helvetica" charset="0"/>
              </a:rPr>
              <a:t> selectors return a collection of matched items</a:t>
            </a:r>
          </a:p>
          <a:p>
            <a:pPr lvl="1"/>
            <a:r>
              <a:rPr lang="en-US" dirty="0">
                <a:sym typeface="Helvetica" charset="0"/>
              </a:rPr>
              <a:t>Works with CSS 3 selectors with few jQuery-specific</a:t>
            </a:r>
          </a:p>
          <a:p>
            <a:pPr lvl="1"/>
            <a:r>
              <a:rPr lang="en-US" dirty="0">
                <a:sym typeface="Helvetica" charset="0"/>
              </a:rPr>
              <a:t>Even if there is only one item</a:t>
            </a:r>
          </a:p>
          <a:p>
            <a:endParaRPr lang="en-US" dirty="0">
              <a:sym typeface="Helvetica" charset="0"/>
            </a:endParaRPr>
          </a:p>
          <a:p>
            <a:pPr lvl="1"/>
            <a:endParaRPr lang="en-US" dirty="0">
              <a:sym typeface="Helvetica" charset="0"/>
            </a:endParaRPr>
          </a:p>
          <a:p>
            <a:pPr lvl="1"/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r>
              <a:rPr lang="en-US" dirty="0">
                <a:sym typeface="Helvetica" charset="0"/>
              </a:rPr>
              <a:t>Selected elements can be processed as a group</a:t>
            </a:r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3402" y="3149009"/>
            <a:ext cx="11125198" cy="1427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noProof="1">
                <a:solidFill>
                  <a:schemeClr val="accent2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Gets all elements with the provided tag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.menu-item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all elements with the provided class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#navigation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the element with the provided id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ul.menu li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all elements corresponding to the query selector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3402" y="5924144"/>
            <a:ext cx="11125198" cy="380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').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',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');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Selectors in jQuery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1" y="5015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li:eq(2)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Selects the third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 element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3" y="1209472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li:even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Even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248401" y="1210769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li:odd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Odd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3" y="1975937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li:first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First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6248402" y="1971716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li:last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Last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5777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input:not(:checked)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Not selected input values (radio)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002" y="3491251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li:has(p)')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Selects all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 holding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 inside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2" y="4248542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li:contains("Sofia")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Selects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 holding given text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2003" y="2737937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li:first-child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800" b="1" noProof="1">
                <a:solidFill>
                  <a:schemeClr val="accent2"/>
                </a:solidFill>
                <a:cs typeface="Consolas" pitchFamily="49" charset="0"/>
              </a:rPr>
              <a:t>// Selects the first child of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</p:spTree>
    <p:extLst>
      <p:ext uri="{BB962C8B-B14F-4D97-AF65-F5344CB8AC3E}">
        <p14:creationId xmlns:p14="http://schemas.microsoft.com/office/powerpoint/2010/main" val="253957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>
                <a:sym typeface="Helvetica" charset="0"/>
              </a:rPr>
              <a:t>Select the parent element, then use:</a:t>
            </a:r>
          </a:p>
          <a:p>
            <a:pPr lvl="1"/>
            <a:r>
              <a:rPr lang="en-US" b="1" noProof="1">
                <a:solidFill>
                  <a:schemeClr val="bg1"/>
                </a:solidFill>
                <a:sym typeface="Helvetica" charset="0"/>
              </a:rPr>
              <a:t>append() </a:t>
            </a:r>
            <a:r>
              <a:rPr lang="en-US" noProof="1">
                <a:sym typeface="Helvetica" charset="0"/>
              </a:rPr>
              <a:t>/ </a:t>
            </a:r>
            <a:r>
              <a:rPr lang="en-US" b="1" noProof="1">
                <a:solidFill>
                  <a:schemeClr val="bg1"/>
                </a:solidFill>
                <a:sym typeface="Helvetica" charset="0"/>
              </a:rPr>
              <a:t>prepend()</a:t>
            </a:r>
          </a:p>
          <a:p>
            <a:pPr lvl="1"/>
            <a:r>
              <a:rPr lang="en-US" b="1" noProof="1">
                <a:solidFill>
                  <a:schemeClr val="bg1"/>
                </a:solidFill>
                <a:sym typeface="Helvetica" charset="0"/>
              </a:rPr>
              <a:t>appendTo() </a:t>
            </a:r>
            <a:r>
              <a:rPr lang="en-US" noProof="1">
                <a:sym typeface="Helvetica" charset="0"/>
              </a:rPr>
              <a:t>/ </a:t>
            </a:r>
            <a:r>
              <a:rPr lang="en-US" b="1" noProof="1">
                <a:solidFill>
                  <a:schemeClr val="bg1"/>
                </a:solidFill>
                <a:sym typeface="Helvetica" charset="0"/>
              </a:rPr>
              <a:t>prependTo()</a:t>
            </a:r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Elements with jQuery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793848" y="5218165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bg1"/>
                </a:solidFill>
                <a:effectLst/>
              </a:rPr>
              <a:t>$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('#wrapper div').</a:t>
            </a:r>
            <a:r>
              <a:rPr lang="en-US" sz="2700" noProof="1">
                <a:solidFill>
                  <a:schemeClr val="bg1"/>
                </a:solidFill>
                <a:effectLst/>
              </a:rPr>
              <a:t>append</a:t>
            </a:r>
            <a:r>
              <a:rPr lang="en-US" sz="2700" noProof="1">
                <a:solidFill>
                  <a:schemeClr val="tx1"/>
                </a:solidFill>
                <a:effectLst/>
              </a:rPr>
              <a:t>("&lt;p&gt;It's party time :)&lt;/p&gt;");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793848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1"/>
                </a:solidFill>
                <a:effectLst/>
              </a:rPr>
              <a:t>&lt;div id="</a:t>
            </a:r>
            <a:r>
              <a:rPr lang="en-US" sz="2700" noProof="1">
                <a:solidFill>
                  <a:schemeClr val="bg1"/>
                </a:solidFill>
                <a:effectLst/>
              </a:rPr>
              <a:t>wrapper</a:t>
            </a:r>
            <a:r>
              <a:rPr lang="en-US" sz="2700" noProof="1"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  &lt;div&gt;Hello, student!&lt;/div&gt;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  &lt;div&gt;Goodbye, student!&lt;/div&gt;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&lt;/div&gt;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3848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bg1"/>
                </a:solidFill>
                <a:effectLst/>
              </a:rPr>
              <a:t>$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('&lt;h1&gt;Greetings&lt;/h1&gt;').</a:t>
            </a:r>
            <a:r>
              <a:rPr lang="en-US" sz="2700" noProof="1">
                <a:solidFill>
                  <a:schemeClr val="bg1"/>
                </a:solidFill>
                <a:effectLst/>
              </a:rPr>
              <a:t>prependTo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('body');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52" y="1417568"/>
            <a:ext cx="4114800" cy="3340341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4480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/ Removing Elements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063465" y="1255456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1"/>
                </a:solidFill>
                <a:effectLst/>
              </a:rPr>
              <a:t>let div = </a:t>
            </a:r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('&lt;div&gt;');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text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('I am a new div.');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css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('background', 'blue');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css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('color', 'white');</a:t>
            </a:r>
          </a:p>
          <a:p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(document.body).append(div);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63465" y="4180583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1"/>
                </a:solidFill>
                <a:effectLst/>
              </a:rPr>
              <a:t>let paragraph = </a:t>
            </a:r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('&lt;p&gt;Some text&lt;/p&gt;');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paragraph</a:t>
            </a:r>
            <a:r>
              <a:rPr lang="bg-BG" sz="3200" noProof="1">
                <a:solidFill>
                  <a:schemeClr val="tx1"/>
                </a:solidFill>
                <a:effectLst/>
              </a:rPr>
              <a:t>.</a:t>
            </a:r>
            <a:r>
              <a:rPr lang="en-US" sz="3200" noProof="1">
                <a:solidFill>
                  <a:schemeClr val="bg1"/>
                </a:solidFill>
                <a:effectLst/>
              </a:rPr>
              <a:t>appendTo</a:t>
            </a:r>
            <a:r>
              <a:rPr lang="en-US" sz="3200" noProof="1">
                <a:solidFill>
                  <a:schemeClr val="tx1"/>
                </a:solidFill>
                <a:effectLst/>
              </a:rPr>
              <a:t>(div);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63465" y="5628383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('div').</a:t>
            </a:r>
            <a:r>
              <a:rPr lang="en-US" sz="3200" noProof="1">
                <a:solidFill>
                  <a:schemeClr val="bg1"/>
                </a:solidFill>
                <a:effectLst/>
              </a:rPr>
              <a:t>remove</a:t>
            </a:r>
            <a:r>
              <a:rPr lang="en-US" sz="3200" noProof="1">
                <a:solidFill>
                  <a:schemeClr val="tx1"/>
                </a:solidFill>
                <a:effectLst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5873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sym typeface="Lucida Grande" charset="0"/>
              </a:rPr>
              <a:t>Attaching</a:t>
            </a:r>
            <a:r>
              <a:rPr lang="en-US" dirty="0">
                <a:sym typeface="Lucida Grande" charset="0"/>
              </a:rPr>
              <a:t> events on certain elements</a:t>
            </a: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jQuery Events: Attach / Remove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824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$('a.button').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on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</a:t>
            </a:r>
            <a:r>
              <a:rPr lang="en-US" sz="3000" noProof="1">
                <a:solidFill>
                  <a:schemeClr val="bg1"/>
                </a:solidFill>
                <a:effectLst/>
              </a:rPr>
              <a:t>click</a:t>
            </a:r>
            <a:r>
              <a:rPr lang="en-US" sz="3000" noProof="1">
                <a:solidFill>
                  <a:schemeClr val="tx1"/>
                </a:solidFill>
                <a:effectLst/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chemeClr val="tx1"/>
                </a:solidFill>
                <a:effectLst/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$('.selected').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removeClass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$(this).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addClass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</a:t>
            </a:r>
            <a:r>
              <a:rPr lang="en-US" sz="3000" noProof="1">
                <a:solidFill>
                  <a:schemeClr val="accent2"/>
                </a:solidFill>
                <a:effectLst/>
              </a:rPr>
              <a:t>// "this"</a:t>
            </a:r>
            <a:r>
              <a:rPr lang="en-US" sz="3000" noProof="1">
                <a:solidFill>
                  <a:schemeClr val="accent2"/>
                </a:solidFill>
                <a:effectLst/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7236" y="582871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$('a.button').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off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('click', buttonClicked);</a:t>
            </a: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92001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sym typeface="Lucida Grande" charset="0"/>
              </a:rPr>
              <a:t>Removing</a:t>
            </a:r>
            <a:r>
              <a:rPr lang="en-US" dirty="0">
                <a:sym typeface="Lucida Grande" charset="0"/>
              </a:rPr>
              <a:t>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328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F0ADF-F884-4EF6-ACFD-89F386377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2915"/>
          <a:stretch/>
        </p:blipFill>
        <p:spPr>
          <a:xfrm>
            <a:off x="4693920" y="1385091"/>
            <a:ext cx="2052320" cy="1188759"/>
          </a:xfrm>
          <a:prstGeom prst="round2DiagRect">
            <a:avLst>
              <a:gd name="adj1" fmla="val 50000"/>
              <a:gd name="adj2" fmla="val 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A2BC9-6D06-48FF-90B3-151653D19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8"/>
          <a:stretch/>
        </p:blipFill>
        <p:spPr>
          <a:xfrm>
            <a:off x="5232400" y="2706241"/>
            <a:ext cx="2052320" cy="1060851"/>
          </a:xfrm>
          <a:prstGeom prst="snip2DiagRect">
            <a:avLst>
              <a:gd name="adj1" fmla="val 0"/>
              <a:gd name="adj2" fmla="val 31294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224BE-20AB-4E20-BC95-690BEE5BE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jQuery</a:t>
            </a:r>
            <a:r>
              <a:rPr lang="en-US" dirty="0"/>
              <a:t> dramatically simplifies how developer make </a:t>
            </a: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calls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jQuery vs Native XMLHttpRequest - GET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77519" y="1992873"/>
            <a:ext cx="5528441" cy="32847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ajax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method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'GET',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'myservice/username',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{ id: '42'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done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(function success(data)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alert('User\'s name is ' + data);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fail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(function fail(data, status)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alert('Request failed. Returned status of ' + status);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186042" y="1992873"/>
            <a:ext cx="5528439" cy="43311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var xhr = new XMLHttpRequest();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xhr.open('GET', 'myservice/username?id=42');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xhr.onload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if (xhr.status === 200)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    alert('User\'s name is ' + xhr.responseText);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    alert('Request failed.  Returned status of ' + xhr.status);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xhr.send();</a:t>
            </a:r>
          </a:p>
        </p:txBody>
      </p:sp>
    </p:spTree>
    <p:extLst>
      <p:ext uri="{BB962C8B-B14F-4D97-AF65-F5344CB8AC3E}">
        <p14:creationId xmlns:p14="http://schemas.microsoft.com/office/powerpoint/2010/main" val="144189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10126490" cy="527604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jQuery</a:t>
            </a:r>
            <a:r>
              <a:rPr lang="en-US" sz="3200" dirty="0">
                <a:latin typeface="+mj-lt"/>
              </a:rPr>
              <a:t> simplifies how developers make AJAX calls</a:t>
            </a:r>
          </a:p>
          <a:p>
            <a:pPr>
              <a:buClr>
                <a:schemeClr val="tx1"/>
              </a:buClr>
            </a:pPr>
            <a:r>
              <a:rPr lang="en-US" sz="3200" dirty="0">
                <a:latin typeface="+mj-lt"/>
              </a:rPr>
              <a:t>Low-Level Interface</a:t>
            </a:r>
          </a:p>
          <a:p>
            <a:pPr lvl="1">
              <a:buClr>
                <a:schemeClr val="tx1"/>
              </a:buClr>
            </a:pPr>
            <a:r>
              <a:rPr lang="en-US" sz="3000" dirty="0" err="1">
                <a:solidFill>
                  <a:schemeClr val="bg1"/>
                </a:solidFill>
                <a:latin typeface="+mj-lt"/>
              </a:rPr>
              <a:t>jQuery.ajax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Perform an asynchronous HTTP (Ajax) request.</a:t>
            </a:r>
          </a:p>
          <a:p>
            <a:pPr lvl="1">
              <a:buClr>
                <a:schemeClr val="tx1"/>
              </a:buClr>
            </a:pPr>
            <a:r>
              <a:rPr lang="en-US" sz="3000" dirty="0" err="1">
                <a:solidFill>
                  <a:schemeClr val="bg1"/>
                </a:solidFill>
                <a:latin typeface="+mj-lt"/>
              </a:rPr>
              <a:t>jQuery.ajaxPrefilter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Handle custom AJAX options or modify existing options before each request is sent and before they </a:t>
            </a:r>
            <a:br>
              <a:rPr lang="en-US" sz="3000" dirty="0">
                <a:latin typeface="+mj-lt"/>
              </a:rPr>
            </a:br>
            <a:r>
              <a:rPr lang="en-US" sz="3000" dirty="0">
                <a:latin typeface="+mj-lt"/>
              </a:rPr>
              <a:t>are processed by $.ajax().</a:t>
            </a:r>
          </a:p>
          <a:p>
            <a:pPr lvl="1">
              <a:buClr>
                <a:schemeClr val="tx1"/>
              </a:buClr>
            </a:pPr>
            <a:r>
              <a:rPr lang="en-US" sz="3000" dirty="0" err="1">
                <a:solidFill>
                  <a:schemeClr val="bg1"/>
                </a:solidFill>
                <a:latin typeface="+mj-lt"/>
              </a:rPr>
              <a:t>jQuery.ajaxSetup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Set default values for future Ajax </a:t>
            </a:r>
            <a:br>
              <a:rPr lang="en-US" sz="3000" dirty="0">
                <a:latin typeface="+mj-lt"/>
              </a:rPr>
            </a:br>
            <a:r>
              <a:rPr lang="en-US" sz="3000" dirty="0">
                <a:latin typeface="+mj-lt"/>
              </a:rPr>
              <a:t>requests. Its use is 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not recommended</a:t>
            </a:r>
            <a:r>
              <a:rPr lang="en-US" sz="3000" dirty="0">
                <a:latin typeface="+mj-lt"/>
              </a:rPr>
              <a:t>.</a:t>
            </a:r>
          </a:p>
          <a:p>
            <a:pPr lvl="1">
              <a:buClr>
                <a:schemeClr val="tx1"/>
              </a:buClr>
            </a:pPr>
            <a:r>
              <a:rPr lang="en-US" sz="3000" dirty="0" err="1">
                <a:solidFill>
                  <a:schemeClr val="bg1"/>
                </a:solidFill>
                <a:latin typeface="+mj-lt"/>
              </a:rPr>
              <a:t>jQuery.ajaxTransport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Creates an object that handles the </a:t>
            </a:r>
            <a:br>
              <a:rPr lang="en-US" sz="3000" dirty="0">
                <a:latin typeface="+mj-lt"/>
              </a:rPr>
            </a:br>
            <a:r>
              <a:rPr lang="en-US" sz="3000" dirty="0">
                <a:latin typeface="+mj-lt"/>
              </a:rPr>
              <a:t>actual transmission of AJAX data.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</p:spTree>
    <p:extLst>
      <p:ext uri="{BB962C8B-B14F-4D97-AF65-F5344CB8AC3E}">
        <p14:creationId xmlns:p14="http://schemas.microsoft.com/office/powerpoint/2010/main" val="46733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10126490" cy="52760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Shorthand Methods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jQuery.get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/>
              <a:t>- Load data from the server using a HTTP GET request.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jQuery.getJSON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/>
              <a:t>- Load JSON-encoded data from the </a:t>
            </a:r>
            <a:br>
              <a:rPr lang="en-US" dirty="0"/>
            </a:br>
            <a:r>
              <a:rPr lang="en-US" dirty="0"/>
              <a:t>server using a GET HTTP request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jQuery.getScript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/>
              <a:t>- Load a JavaScript file from the server using a GET HTTP request, then execute it.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jQuery.post</a:t>
            </a:r>
            <a:r>
              <a:rPr lang="en-US" dirty="0">
                <a:solidFill>
                  <a:schemeClr val="bg1"/>
                </a:solidFill>
              </a:rPr>
              <a:t>() </a:t>
            </a:r>
            <a:r>
              <a:rPr lang="en-US" dirty="0"/>
              <a:t>- Load data from the server using a HTTP </a:t>
            </a:r>
            <a:br>
              <a:rPr lang="en-US" dirty="0"/>
            </a:br>
            <a:r>
              <a:rPr lang="en-US" dirty="0"/>
              <a:t>POST request.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.load() </a:t>
            </a:r>
            <a:r>
              <a:rPr lang="en-US" dirty="0"/>
              <a:t>- Load data from the server and place the returned HTML into the matched element.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</p:spTree>
    <p:extLst>
      <p:ext uri="{BB962C8B-B14F-4D97-AF65-F5344CB8AC3E}">
        <p14:creationId xmlns:p14="http://schemas.microsoft.com/office/powerpoint/2010/main" val="1555643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Single gear">
            <a:extLst>
              <a:ext uri="{FF2B5EF4-FFF2-40B4-BE49-F238E27FC236}">
                <a16:creationId xmlns:a16="http://schemas.microsoft.com/office/drawing/2014/main" id="{BBBE2BF5-906C-4FF9-B33C-1D14C60A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3278" y="905695"/>
            <a:ext cx="3445441" cy="344544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EBB1E-4DFA-454B-BDA7-81A58E868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5544"/>
            <a:ext cx="10961783" cy="768084"/>
          </a:xfrm>
        </p:spPr>
        <p:txBody>
          <a:bodyPr/>
          <a:lstStyle/>
          <a:p>
            <a:r>
              <a:rPr lang="en-US" dirty="0"/>
              <a:t>Web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B6CFB-46CC-4980-8C7E-9C1ACC942D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01157"/>
            <a:ext cx="10961783" cy="499819"/>
          </a:xfrm>
        </p:spPr>
        <p:txBody>
          <a:bodyPr/>
          <a:lstStyle/>
          <a:p>
            <a:r>
              <a:rPr lang="en-US" dirty="0"/>
              <a:t>Another road to Web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A951-C2C8-496F-96B5-FEB38DE602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75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39C71-32FD-4C3A-94F9-3D755856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Web API </a:t>
            </a:r>
            <a:r>
              <a:rPr lang="en-US" sz="3200" dirty="0"/>
              <a:t>is an application programming interface</a:t>
            </a:r>
          </a:p>
          <a:p>
            <a:pPr lvl="1"/>
            <a:r>
              <a:rPr lang="en-US" sz="3000" dirty="0"/>
              <a:t>For either a </a:t>
            </a:r>
            <a:r>
              <a:rPr lang="en-US" sz="3000" b="1" dirty="0">
                <a:solidFill>
                  <a:schemeClr val="bg1"/>
                </a:solidFill>
              </a:rPr>
              <a:t>Web Browser </a:t>
            </a:r>
            <a:r>
              <a:rPr lang="en-US" sz="3000" dirty="0"/>
              <a:t>or a </a:t>
            </a:r>
            <a:r>
              <a:rPr lang="en-US" sz="3000" b="1" dirty="0">
                <a:solidFill>
                  <a:schemeClr val="bg1"/>
                </a:solidFill>
              </a:rPr>
              <a:t>Web Server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Server-Side Web APIs </a:t>
            </a:r>
            <a:r>
              <a:rPr lang="en-US" sz="3200" dirty="0"/>
              <a:t>consist of publicly exposed endpoints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endpoints</a:t>
            </a:r>
            <a:r>
              <a:rPr lang="en-US" sz="3000" dirty="0"/>
              <a:t> correspond to a defined request-response </a:t>
            </a:r>
            <a:br>
              <a:rPr lang="en-US" sz="3000" dirty="0"/>
            </a:br>
            <a:r>
              <a:rPr lang="en-US" sz="3000" dirty="0"/>
              <a:t>message system</a:t>
            </a:r>
          </a:p>
          <a:p>
            <a:pPr lvl="1"/>
            <a:r>
              <a:rPr lang="en-US" sz="3000" dirty="0"/>
              <a:t>Communication is typically expressed in </a:t>
            </a:r>
            <a:r>
              <a:rPr lang="en-US" sz="3000" b="1" dirty="0">
                <a:solidFill>
                  <a:schemeClr val="bg1"/>
                </a:solidFill>
              </a:rPr>
              <a:t>JSON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chemeClr val="bg1"/>
                </a:solidFill>
              </a:rPr>
              <a:t>XML</a:t>
            </a:r>
            <a:r>
              <a:rPr lang="en-US" sz="3000" dirty="0"/>
              <a:t> format</a:t>
            </a:r>
          </a:p>
          <a:p>
            <a:pPr lvl="1"/>
            <a:r>
              <a:rPr lang="en-US" sz="3000" dirty="0"/>
              <a:t>Communication is typically performed over a web protocol</a:t>
            </a:r>
          </a:p>
          <a:p>
            <a:pPr lvl="2"/>
            <a:r>
              <a:rPr lang="en-US" sz="3000" dirty="0"/>
              <a:t>Most commonly,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/>
              <a:t> – through a </a:t>
            </a:r>
            <a:r>
              <a:rPr lang="en-US" sz="3000" b="1" dirty="0">
                <a:solidFill>
                  <a:schemeClr val="bg1"/>
                </a:solidFill>
              </a:rPr>
              <a:t>HTTP-based</a:t>
            </a:r>
            <a:r>
              <a:rPr lang="en-US" sz="3000" dirty="0"/>
              <a:t> web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9E7B5-0A7B-4A14-A6C7-A274ED7F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63C6-13C1-46D1-BDA5-61EC61D9D8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8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B83A-B39E-424D-8482-E96562992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Creating a </a:t>
            </a:r>
            <a:r>
              <a:rPr lang="en-US" sz="3200" b="1" dirty="0">
                <a:solidFill>
                  <a:schemeClr val="bg1"/>
                </a:solidFill>
              </a:rPr>
              <a:t>Web API </a:t>
            </a:r>
            <a:r>
              <a:rPr lang="en-US" sz="3200" dirty="0"/>
              <a:t>with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pretty straightforward</a:t>
            </a:r>
          </a:p>
          <a:p>
            <a:pPr lvl="1"/>
            <a:r>
              <a:rPr lang="en-US" sz="3000" dirty="0"/>
              <a:t>There is nothing drastically different from a casual web app</a:t>
            </a:r>
          </a:p>
          <a:p>
            <a:pPr lvl="1"/>
            <a:r>
              <a:rPr lang="en-US" sz="3000" dirty="0"/>
              <a:t>You build controllers, and they have actions</a:t>
            </a:r>
          </a:p>
          <a:p>
            <a:pPr lvl="1"/>
            <a:r>
              <a:rPr lang="en-US" sz="3000" dirty="0"/>
              <a:t>In this case though, the </a:t>
            </a:r>
            <a:r>
              <a:rPr lang="en-US" sz="3000" b="1" dirty="0">
                <a:solidFill>
                  <a:schemeClr val="bg1"/>
                </a:solidFill>
              </a:rPr>
              <a:t>actions</a:t>
            </a:r>
            <a:r>
              <a:rPr lang="en-US" sz="3000" dirty="0"/>
              <a:t> are in the role of </a:t>
            </a:r>
            <a:r>
              <a:rPr lang="en-US" sz="3000" b="1" dirty="0">
                <a:solidFill>
                  <a:schemeClr val="bg1"/>
                </a:solidFill>
              </a:rPr>
              <a:t>endpoints</a:t>
            </a:r>
          </a:p>
          <a:p>
            <a:pPr lvl="1"/>
            <a:r>
              <a:rPr lang="en-US" sz="3000" dirty="0"/>
              <a:t>And the </a:t>
            </a:r>
            <a:r>
              <a:rPr lang="en-US" sz="3000" b="1" dirty="0">
                <a:solidFill>
                  <a:schemeClr val="bg1"/>
                </a:solidFill>
              </a:rPr>
              <a:t>controllers</a:t>
            </a:r>
            <a:r>
              <a:rPr lang="en-US" sz="3000" dirty="0"/>
              <a:t> have to be</a:t>
            </a:r>
            <a:r>
              <a:rPr lang="bg-BG" sz="3000" dirty="0"/>
              <a:t> </a:t>
            </a:r>
            <a:r>
              <a:rPr lang="en-US" sz="3000" dirty="0"/>
              <a:t>annotated as </a:t>
            </a:r>
            <a:r>
              <a:rPr lang="en-US" sz="3000" b="1" dirty="0">
                <a:solidFill>
                  <a:schemeClr val="bg1"/>
                </a:solidFill>
              </a:rPr>
              <a:t>API Controllers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A5484-216A-41CC-B35B-6CC0E497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C1112-B263-4AF2-9665-EDA6C91BAD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0434EA-E59F-4513-A339-9AED23CE5F78}"/>
              </a:ext>
            </a:extLst>
          </p:cNvPr>
          <p:cNvSpPr txBox="1">
            <a:spLocks/>
          </p:cNvSpPr>
          <p:nvPr/>
        </p:nvSpPr>
        <p:spPr>
          <a:xfrm>
            <a:off x="383834" y="4355550"/>
            <a:ext cx="4815349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ProductsController : ControllerBase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34D664-3565-4BEC-92D6-238570E597CA}"/>
              </a:ext>
            </a:extLst>
          </p:cNvPr>
          <p:cNvSpPr txBox="1">
            <a:spLocks/>
          </p:cNvSpPr>
          <p:nvPr/>
        </p:nvSpPr>
        <p:spPr>
          <a:xfrm>
            <a:off x="6096000" y="4355550"/>
            <a:ext cx="4815349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assembly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namespace Demo.Api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class Startup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81C9815-5948-4DDE-9A2B-C87562C694CC}"/>
              </a:ext>
            </a:extLst>
          </p:cNvPr>
          <p:cNvSpPr/>
          <p:nvPr/>
        </p:nvSpPr>
        <p:spPr bwMode="auto">
          <a:xfrm>
            <a:off x="1987062" y="3263156"/>
            <a:ext cx="2497015" cy="949257"/>
          </a:xfrm>
          <a:prstGeom prst="wedgeRoundRectCallout">
            <a:avLst>
              <a:gd name="adj1" fmla="val -46645"/>
              <a:gd name="adj2" fmla="val 73950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used to access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endpoints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this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C90DDAE-EDC1-4FBA-91E4-F465023495E1}"/>
              </a:ext>
            </a:extLst>
          </p:cNvPr>
          <p:cNvSpPr/>
          <p:nvPr/>
        </p:nvSpPr>
        <p:spPr bwMode="auto">
          <a:xfrm>
            <a:off x="2869223" y="4355545"/>
            <a:ext cx="3083169" cy="949257"/>
          </a:xfrm>
          <a:prstGeom prst="wedgeRoundRectCallout">
            <a:avLst>
              <a:gd name="adj1" fmla="val -69459"/>
              <a:gd name="adj2" fmla="val 6335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annotation is used to denote a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 controller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A0C305C-1400-4C05-A27F-E50453A7A6D9}"/>
              </a:ext>
            </a:extLst>
          </p:cNvPr>
          <p:cNvSpPr/>
          <p:nvPr/>
        </p:nvSpPr>
        <p:spPr bwMode="auto">
          <a:xfrm>
            <a:off x="9611225" y="2534262"/>
            <a:ext cx="2362199" cy="1594537"/>
          </a:xfrm>
          <a:prstGeom prst="wedgeRoundRectCallout">
            <a:avLst>
              <a:gd name="adj1" fmla="val -70094"/>
              <a:gd name="adj2" fmla="val 69539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of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Core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annotation can be applied on an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assembly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endParaRPr lang="en-US" sz="2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269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8689F-45EA-4CF2-9F43-DD00E964F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100" noProof="1"/>
              <a:t>The [</a:t>
            </a:r>
            <a:r>
              <a:rPr lang="en-US" sz="3100" b="1" noProof="1">
                <a:solidFill>
                  <a:schemeClr val="bg1"/>
                </a:solidFill>
              </a:rPr>
              <a:t>ApiController</a:t>
            </a:r>
            <a:r>
              <a:rPr lang="en-US" sz="3100" noProof="1"/>
              <a:t>] annotation provides several convenient features</a:t>
            </a:r>
          </a:p>
          <a:p>
            <a:pPr lvl="1"/>
            <a:r>
              <a:rPr lang="en-US" sz="2900" noProof="1"/>
              <a:t>Automatic HTTP 400 responses (for model state errors)</a:t>
            </a:r>
          </a:p>
          <a:p>
            <a:pPr lvl="1"/>
            <a:r>
              <a:rPr lang="en-US" sz="2900" noProof="1"/>
              <a:t>Binding source parameter inference</a:t>
            </a:r>
          </a:p>
          <a:p>
            <a:pPr lvl="1"/>
            <a:r>
              <a:rPr lang="en-US" sz="2900" noProof="1"/>
              <a:t>Multipart / Form-data request inference</a:t>
            </a:r>
          </a:p>
          <a:p>
            <a:pPr lvl="1"/>
            <a:r>
              <a:rPr lang="en-US" sz="2900" noProof="1"/>
              <a:t>Attribute routing requirement</a:t>
            </a:r>
          </a:p>
          <a:p>
            <a:pPr lvl="1"/>
            <a:r>
              <a:rPr lang="en-US" sz="2900" noProof="1"/>
              <a:t>Problem details responses for error status codes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B2507-8C47-4334-AEC4-3DE5309A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041C7-21E1-4FF9-8A82-757CF665BA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FA28BB-896D-48D7-97CC-0429C809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70" y="4937975"/>
            <a:ext cx="5867400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6A8A27-73A6-4629-ADF6-1D4E15C97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61" y="2535094"/>
            <a:ext cx="1506766" cy="1614392"/>
          </a:xfrm>
          <a:prstGeom prst="rect">
            <a:avLst/>
          </a:prstGeom>
        </p:spPr>
      </p:pic>
      <p:pic>
        <p:nvPicPr>
          <p:cNvPr id="16" name="Graphic 15" descr="Network">
            <a:extLst>
              <a:ext uri="{FF2B5EF4-FFF2-40B4-BE49-F238E27FC236}">
                <a16:creationId xmlns:a16="http://schemas.microsoft.com/office/drawing/2014/main" id="{76C8C010-9590-4E16-A836-AA63FA568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4827" y="3950458"/>
            <a:ext cx="1975034" cy="1975034"/>
          </a:xfrm>
          <a:prstGeom prst="rect">
            <a:avLst/>
          </a:prstGeom>
        </p:spPr>
      </p:pic>
      <p:pic>
        <p:nvPicPr>
          <p:cNvPr id="18" name="Graphic 17" descr="Hierarchy">
            <a:extLst>
              <a:ext uri="{FF2B5EF4-FFF2-40B4-BE49-F238E27FC236}">
                <a16:creationId xmlns:a16="http://schemas.microsoft.com/office/drawing/2014/main" id="{6EDC1A74-54C4-472F-85F4-E84D59FA2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3865" y="2113469"/>
            <a:ext cx="1696958" cy="1696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497E2A-4BBC-464C-84D5-2A16ACCE48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56"/>
          <a:stretch/>
        </p:blipFill>
        <p:spPr>
          <a:xfrm>
            <a:off x="8109189" y="4937976"/>
            <a:ext cx="1650511" cy="12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B78F07-0BD0-4751-B95D-9EF7B7E29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54144"/>
          </a:xfrm>
        </p:spPr>
        <p:txBody>
          <a:bodyPr/>
          <a:lstStyle/>
          <a:p>
            <a:r>
              <a:rPr lang="en-US" sz="3200" b="1" dirty="0"/>
              <a:t>Automatic HTTP 400 Responses</a:t>
            </a:r>
          </a:p>
          <a:p>
            <a:pPr lvl="1"/>
            <a:r>
              <a:rPr lang="en-US" sz="3000" dirty="0"/>
              <a:t>Model validation errors automatically trigger an HTTP 400 response. 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r>
              <a:rPr lang="en-US" sz="3200" b="1" dirty="0"/>
              <a:t>Binding source parameter inference (Binding Source Attributes)</a:t>
            </a:r>
          </a:p>
          <a:p>
            <a:pPr lvl="1"/>
            <a:r>
              <a:rPr lang="en-US" sz="3000" dirty="0"/>
              <a:t>The attributes define the location of the parameter’s value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5CF50-4348-425F-8B24-643AA00D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2398ECC-34E2-476F-AE13-4FABA5766316}"/>
              </a:ext>
            </a:extLst>
          </p:cNvPr>
          <p:cNvSpPr txBox="1">
            <a:spLocks/>
          </p:cNvSpPr>
          <p:nvPr/>
        </p:nvSpPr>
        <p:spPr>
          <a:xfrm>
            <a:off x="1280651" y="2482789"/>
            <a:ext cx="4815349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if (!ModelState.IsValid)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BadRequest(ModelState);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55BC14B-B961-4BAB-9FA8-FEC7F35F54BD}"/>
              </a:ext>
            </a:extLst>
          </p:cNvPr>
          <p:cNvSpPr/>
          <p:nvPr/>
        </p:nvSpPr>
        <p:spPr bwMode="auto">
          <a:xfrm>
            <a:off x="6887311" y="2479743"/>
            <a:ext cx="2022230" cy="949257"/>
          </a:xfrm>
          <a:prstGeom prst="wedgeRoundRectCallout">
            <a:avLst>
              <a:gd name="adj1" fmla="val -88899"/>
              <a:gd name="adj2" fmla="val 26712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no longer necessary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C9A2B38-7AE5-41D3-B45A-EED0BFBFD2B7}"/>
              </a:ext>
            </a:extLst>
          </p:cNvPr>
          <p:cNvSpPr txBox="1">
            <a:spLocks/>
          </p:cNvSpPr>
          <p:nvPr/>
        </p:nvSpPr>
        <p:spPr>
          <a:xfrm>
            <a:off x="1280651" y="497936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[FromBody]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636409-D146-4CD8-AC90-5BB1440868AE}"/>
              </a:ext>
            </a:extLst>
          </p:cNvPr>
          <p:cNvSpPr txBox="1">
            <a:spLocks/>
          </p:cNvSpPr>
          <p:nvPr/>
        </p:nvSpPr>
        <p:spPr>
          <a:xfrm>
            <a:off x="1280651" y="5519602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[FromForm]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C9DB825-C725-42C5-8A11-5B619CA6896A}"/>
              </a:ext>
            </a:extLst>
          </p:cNvPr>
          <p:cNvSpPr txBox="1">
            <a:spLocks/>
          </p:cNvSpPr>
          <p:nvPr/>
        </p:nvSpPr>
        <p:spPr>
          <a:xfrm>
            <a:off x="1280651" y="605983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[FromHeader]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2F7C36-5893-42D7-AB6E-85551FEC7AB5}"/>
              </a:ext>
            </a:extLst>
          </p:cNvPr>
          <p:cNvSpPr txBox="1">
            <a:spLocks/>
          </p:cNvSpPr>
          <p:nvPr/>
        </p:nvSpPr>
        <p:spPr>
          <a:xfrm>
            <a:off x="3411321" y="497244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[FromQuery]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F4A505F-5F28-432D-9406-09BB943A4C4A}"/>
              </a:ext>
            </a:extLst>
          </p:cNvPr>
          <p:cNvSpPr txBox="1">
            <a:spLocks/>
          </p:cNvSpPr>
          <p:nvPr/>
        </p:nvSpPr>
        <p:spPr>
          <a:xfrm>
            <a:off x="3411321" y="5512682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[FromRoute]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7A75C8D-8749-4210-B5D5-196BB1D3CAF1}"/>
              </a:ext>
            </a:extLst>
          </p:cNvPr>
          <p:cNvSpPr txBox="1">
            <a:spLocks/>
          </p:cNvSpPr>
          <p:nvPr/>
        </p:nvSpPr>
        <p:spPr>
          <a:xfrm>
            <a:off x="3411321" y="605291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[FromServices]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1BA9B21-AA9C-4AC4-9B13-35E709ED4672}"/>
              </a:ext>
            </a:extLst>
          </p:cNvPr>
          <p:cNvSpPr txBox="1">
            <a:spLocks/>
          </p:cNvSpPr>
          <p:nvPr/>
        </p:nvSpPr>
        <p:spPr>
          <a:xfrm>
            <a:off x="6096000" y="4972447"/>
            <a:ext cx="4604203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ActionResult&lt;Product&gt;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GetProduct([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FromQuery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 string id)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13BA84A-8B93-4C38-ADD2-91CB1CC57C2C}"/>
              </a:ext>
            </a:extLst>
          </p:cNvPr>
          <p:cNvSpPr txBox="1">
            <a:spLocks/>
          </p:cNvSpPr>
          <p:nvPr/>
        </p:nvSpPr>
        <p:spPr>
          <a:xfrm>
            <a:off x="9337431" y="4974797"/>
            <a:ext cx="1362772" cy="464331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2"/>
                </a:solidFill>
                <a:effectLst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69433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8C77A5-4478-4D79-A132-6FE06A841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 lnSpcReduction="10000"/>
          </a:bodyPr>
          <a:lstStyle/>
          <a:p>
            <a:r>
              <a:rPr lang="en-US" sz="3300" b="1" dirty="0"/>
              <a:t>Multipart / Form-data request inference</a:t>
            </a:r>
          </a:p>
          <a:p>
            <a:pPr lvl="1"/>
            <a:r>
              <a:rPr lang="en-US" sz="3100" dirty="0"/>
              <a:t>Achieved by </a:t>
            </a:r>
            <a:r>
              <a:rPr lang="en-US" sz="3100" noProof="1"/>
              <a:t>putting [</a:t>
            </a:r>
            <a:r>
              <a:rPr lang="en-US" sz="3100" b="1" noProof="1">
                <a:solidFill>
                  <a:schemeClr val="bg1"/>
                </a:solidFill>
              </a:rPr>
              <a:t>FromForm</a:t>
            </a:r>
            <a:r>
              <a:rPr lang="en-US" sz="3100" noProof="1"/>
              <a:t>] attribute </a:t>
            </a:r>
            <a:r>
              <a:rPr lang="en-US" sz="3100" dirty="0"/>
              <a:t>on action parameters</a:t>
            </a:r>
          </a:p>
          <a:p>
            <a:pPr lvl="1"/>
            <a:r>
              <a:rPr lang="en-US" sz="3100" dirty="0"/>
              <a:t>                            request content type is </a:t>
            </a:r>
            <a:r>
              <a:rPr lang="en-US" sz="3100" b="1" dirty="0">
                <a:solidFill>
                  <a:schemeClr val="bg1"/>
                </a:solidFill>
              </a:rPr>
              <a:t>inferred</a:t>
            </a:r>
            <a:endParaRPr lang="bg-BG" sz="3100" b="1" dirty="0">
              <a:solidFill>
                <a:schemeClr val="bg1"/>
              </a:solidFill>
            </a:endParaRPr>
          </a:p>
          <a:p>
            <a:r>
              <a:rPr lang="en-US" sz="3300" b="1" dirty="0"/>
              <a:t>Attribute routing requirement</a:t>
            </a:r>
          </a:p>
          <a:p>
            <a:pPr lvl="1"/>
            <a:r>
              <a:rPr lang="en-US" sz="3100" dirty="0"/>
              <a:t>Attribute routing becomes a </a:t>
            </a:r>
            <a:r>
              <a:rPr lang="en-US" sz="3100" b="1" dirty="0">
                <a:solidFill>
                  <a:schemeClr val="bg1"/>
                </a:solidFill>
              </a:rPr>
              <a:t>requirement</a:t>
            </a:r>
          </a:p>
          <a:p>
            <a:pPr marL="609219" lvl="1" indent="0">
              <a:buNone/>
            </a:pPr>
            <a:endParaRPr lang="en-US" sz="3100" dirty="0"/>
          </a:p>
          <a:p>
            <a:pPr marL="609219" lvl="1" indent="0">
              <a:buNone/>
            </a:pPr>
            <a:endParaRPr lang="en-US" sz="3100" dirty="0"/>
          </a:p>
          <a:p>
            <a:pPr lvl="1"/>
            <a:r>
              <a:rPr lang="en-US" sz="3100" dirty="0"/>
              <a:t>Endpoints are inaccessible via conventional routes defined by:</a:t>
            </a:r>
          </a:p>
          <a:p>
            <a:pPr lvl="2"/>
            <a:r>
              <a:rPr lang="en-US" sz="2900" b="1" noProof="1">
                <a:solidFill>
                  <a:schemeClr val="bg1"/>
                </a:solidFill>
              </a:rPr>
              <a:t>UseMvc() </a:t>
            </a:r>
            <a:r>
              <a:rPr lang="en-US" sz="2900" noProof="1"/>
              <a:t>and </a:t>
            </a:r>
            <a:r>
              <a:rPr lang="en-US" sz="2900" b="1" noProof="1">
                <a:solidFill>
                  <a:schemeClr val="bg1"/>
                </a:solidFill>
              </a:rPr>
              <a:t>UseMvcWithDefaultRoute()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2766E-5A77-4F45-B56B-696664A4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5A6F-6F0A-4F21-AAA5-CD0E5CA64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AB25413-7C49-499E-9B8C-F61FE6D28EC3}"/>
              </a:ext>
            </a:extLst>
          </p:cNvPr>
          <p:cNvSpPr txBox="1">
            <a:spLocks/>
          </p:cNvSpPr>
          <p:nvPr/>
        </p:nvSpPr>
        <p:spPr>
          <a:xfrm>
            <a:off x="1307028" y="2429597"/>
            <a:ext cx="2403326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multipart/form-data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549FC-F009-4FC7-9F80-31F3076B05C0}"/>
              </a:ext>
            </a:extLst>
          </p:cNvPr>
          <p:cNvSpPr txBox="1">
            <a:spLocks/>
          </p:cNvSpPr>
          <p:nvPr/>
        </p:nvSpPr>
        <p:spPr>
          <a:xfrm>
            <a:off x="1307028" y="4334607"/>
            <a:ext cx="563889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ProductsController : ControllerBase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49959-E48F-458A-8296-856A7A283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80" y="2439975"/>
            <a:ext cx="3165598" cy="27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2C3D26-D912-4AEF-903A-2AFA8CAB4C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b="1" noProof="1"/>
              <a:t>Problem details responses for error status codes</a:t>
            </a:r>
          </a:p>
          <a:p>
            <a:pPr lvl="1"/>
            <a:r>
              <a:rPr lang="en-US" sz="2800" noProof="1"/>
              <a:t>As of ASP.NET Core </a:t>
            </a:r>
            <a:r>
              <a:rPr lang="en-US" sz="2800" b="1" noProof="1">
                <a:solidFill>
                  <a:schemeClr val="bg1"/>
                </a:solidFill>
              </a:rPr>
              <a:t>2.2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bg1"/>
                </a:solidFill>
              </a:rPr>
              <a:t>MVC</a:t>
            </a:r>
            <a:r>
              <a:rPr lang="en-US" sz="2800" noProof="1"/>
              <a:t> transforms error results</a:t>
            </a:r>
          </a:p>
          <a:p>
            <a:pPr lvl="1"/>
            <a:r>
              <a:rPr lang="en-US" sz="2800" noProof="1"/>
              <a:t>Errors are transformed into </a:t>
            </a:r>
            <a:r>
              <a:rPr lang="en-US" sz="2800" b="1" noProof="1">
                <a:solidFill>
                  <a:schemeClr val="bg1"/>
                </a:solidFill>
              </a:rPr>
              <a:t>ProblemDetails</a:t>
            </a:r>
          </a:p>
          <a:p>
            <a:r>
              <a:rPr lang="en-US" sz="3000" b="1" noProof="1">
                <a:solidFill>
                  <a:schemeClr val="bg1"/>
                </a:solidFill>
              </a:rPr>
              <a:t>ProblemDetails</a:t>
            </a:r>
            <a:r>
              <a:rPr lang="en-US" sz="3000" noProof="1"/>
              <a:t> is:</a:t>
            </a:r>
          </a:p>
          <a:p>
            <a:pPr lvl="1"/>
            <a:r>
              <a:rPr lang="en-US" sz="2800" noProof="1"/>
              <a:t>A type based on a HTTP Api Specification for error presentation</a:t>
            </a:r>
          </a:p>
          <a:p>
            <a:pPr lvl="1"/>
            <a:r>
              <a:rPr lang="en-US" sz="2800" noProof="1"/>
              <a:t>A standardized format for machine-readable error details</a:t>
            </a:r>
          </a:p>
          <a:p>
            <a:endParaRPr lang="en-US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C77465-9784-4EC4-88B4-33AD7DE6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DC641-CA32-4A2F-83CE-0DAFB2CB5C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FC597E-8C8B-449B-9F9A-FC03C7EB54F3}"/>
              </a:ext>
            </a:extLst>
          </p:cNvPr>
          <p:cNvSpPr txBox="1">
            <a:spLocks/>
          </p:cNvSpPr>
          <p:nvPr/>
        </p:nvSpPr>
        <p:spPr>
          <a:xfrm>
            <a:off x="891610" y="5060377"/>
            <a:ext cx="2790187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if (product == null)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NotFound();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8BB5827-B32F-4D16-8743-14FAAA521B6B}"/>
              </a:ext>
            </a:extLst>
          </p:cNvPr>
          <p:cNvSpPr txBox="1">
            <a:spLocks/>
          </p:cNvSpPr>
          <p:nvPr/>
        </p:nvSpPr>
        <p:spPr>
          <a:xfrm>
            <a:off x="4383004" y="4814156"/>
            <a:ext cx="718340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type: "https://tools.ietf.org/html/rfc7231#section-6.5.4",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title: "Not Found",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status: 404,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traceId: "0HLHLV31KRN83:00000001"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1FEA69-3DE7-4782-9756-10E1533BF6A3}"/>
              </a:ext>
            </a:extLst>
          </p:cNvPr>
          <p:cNvSpPr/>
          <p:nvPr/>
        </p:nvSpPr>
        <p:spPr bwMode="auto">
          <a:xfrm>
            <a:off x="3830177" y="5472839"/>
            <a:ext cx="404446" cy="37806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427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2B3E9-9E09-4D09-9AFC-0C50D34EC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BE6C8A-04F8-4700-991C-78DB6CAC1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 of the most commonly used data formats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E0D52-6585-403D-A5A1-73E6341DAF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105984-DF7F-4090-81DA-C7813ADF2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67" y="1385091"/>
            <a:ext cx="2435665" cy="24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EF9E7-E999-42FB-9CEA-B9F18C3FF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These features are built-in and active by default</a:t>
            </a:r>
          </a:p>
          <a:p>
            <a:pPr lvl="1"/>
            <a:r>
              <a:rPr lang="en-US" dirty="0"/>
              <a:t>But the default behavior can be overridden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CEFE9-EABF-498F-80DC-9AF5B633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471ED-54DE-4C4B-B065-3E713BCE76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E0F0476-C4D4-4741-93AD-236D980FD48D}"/>
              </a:ext>
            </a:extLst>
          </p:cNvPr>
          <p:cNvSpPr txBox="1">
            <a:spLocks/>
          </p:cNvSpPr>
          <p:nvPr/>
        </p:nvSpPr>
        <p:spPr>
          <a:xfrm>
            <a:off x="830600" y="2640190"/>
            <a:ext cx="8225655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services.AddMvc()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.SetCompatibilityVersion(CompatibilityVersion.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Version_2_2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ConfigureApiBehaviorOptions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(options =&gt;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Multipart/form-data inference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SuppressConsumesConstraintForFormFileParameters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Binding Source Attributes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SuppressInferBindingSourcesForParameters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Automatic HTTP 400 Errors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SuppressModelStateInvalidFilter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Problem Details Responses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SuppressMapClientErrors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</a:t>
            </a:r>
          </a:p>
          <a:p>
            <a:endParaRPr lang="en-US" sz="16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F83C5-EE2F-4775-9C8C-E815C7AE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498" y="2772508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5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AEEE3-A488-4CDD-9CAC-3B1743C9C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offers several options for </a:t>
            </a:r>
            <a:r>
              <a:rPr lang="en-US" sz="3200" b="1" dirty="0">
                <a:solidFill>
                  <a:schemeClr val="bg1"/>
                </a:solidFill>
              </a:rPr>
              <a:t>API Endpoint </a:t>
            </a:r>
            <a:r>
              <a:rPr lang="en-US" sz="3200" dirty="0"/>
              <a:t>return types</a:t>
            </a:r>
          </a:p>
          <a:p>
            <a:pPr lvl="1"/>
            <a:r>
              <a:rPr lang="en-US" sz="3000" b="1" dirty="0">
                <a:solidFill>
                  <a:schemeClr val="bg1"/>
                </a:solidFill>
              </a:rPr>
              <a:t>Specific</a:t>
            </a:r>
            <a:r>
              <a:rPr lang="en-US" sz="3000" dirty="0"/>
              <a:t> Type</a:t>
            </a:r>
          </a:p>
          <a:p>
            <a:pPr lvl="2"/>
            <a:r>
              <a:rPr lang="en-US" sz="2800" dirty="0"/>
              <a:t>The simplest action type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IActionResult</a:t>
            </a:r>
            <a:r>
              <a:rPr lang="en-US" sz="3000" noProof="1"/>
              <a:t> Type</a:t>
            </a:r>
          </a:p>
          <a:p>
            <a:pPr lvl="2"/>
            <a:r>
              <a:rPr lang="en-US" sz="2800" dirty="0"/>
              <a:t>Appropriate when</a:t>
            </a:r>
            <a:br>
              <a:rPr lang="en-US" sz="2800" dirty="0"/>
            </a:br>
            <a:r>
              <a:rPr lang="en-US" sz="2800" dirty="0"/>
              <a:t>multiple </a:t>
            </a:r>
            <a:r>
              <a:rPr lang="en-US" sz="2800" b="1" noProof="1">
                <a:solidFill>
                  <a:schemeClr val="bg1"/>
                </a:solidFill>
              </a:rPr>
              <a:t>ActionResult</a:t>
            </a:r>
            <a:br>
              <a:rPr lang="en-US" sz="2800" dirty="0"/>
            </a:br>
            <a:r>
              <a:rPr lang="en-US" sz="2800" dirty="0"/>
              <a:t>types are possible in</a:t>
            </a:r>
            <a:br>
              <a:rPr lang="en-US" sz="2800" dirty="0"/>
            </a:br>
            <a:r>
              <a:rPr lang="en-US" sz="2800" dirty="0"/>
              <a:t>the corresponding 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FB04-4580-4682-826F-7CA97418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(Return Types)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281-7E5C-4EEB-ADC2-E3119BCC4C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CE2C0D-7F08-40DE-991E-6653DFDBF1B2}"/>
              </a:ext>
            </a:extLst>
          </p:cNvPr>
          <p:cNvSpPr txBox="1">
            <a:spLocks/>
          </p:cNvSpPr>
          <p:nvPr/>
        </p:nvSpPr>
        <p:spPr>
          <a:xfrm>
            <a:off x="5805997" y="1820876"/>
            <a:ext cx="5663954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62CB1-06E5-4280-B024-C79C77663E1A}"/>
              </a:ext>
            </a:extLst>
          </p:cNvPr>
          <p:cNvSpPr txBox="1">
            <a:spLocks/>
          </p:cNvSpPr>
          <p:nvPr/>
        </p:nvSpPr>
        <p:spPr>
          <a:xfrm>
            <a:off x="5805997" y="3438731"/>
            <a:ext cx="5663954" cy="275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200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typeof(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404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GetById(int id)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Ok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(product);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9555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AEEE3-A488-4CDD-9CAC-3B1743C9C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offers several options for </a:t>
            </a:r>
            <a:r>
              <a:rPr lang="en-US" sz="3200" b="1" dirty="0">
                <a:solidFill>
                  <a:schemeClr val="bg1"/>
                </a:solidFill>
              </a:rPr>
              <a:t>API Endpoint </a:t>
            </a:r>
            <a:r>
              <a:rPr lang="en-US" sz="3200" dirty="0"/>
              <a:t>return types</a:t>
            </a:r>
          </a:p>
          <a:p>
            <a:pPr lvl="1"/>
            <a:r>
              <a:rPr lang="en-US" sz="3000" b="1" dirty="0" err="1">
                <a:solidFill>
                  <a:schemeClr val="bg1"/>
                </a:solidFill>
              </a:rPr>
              <a:t>ActionResult</a:t>
            </a:r>
            <a:r>
              <a:rPr lang="en-US" sz="3000" b="1" dirty="0">
                <a:solidFill>
                  <a:schemeClr val="bg1"/>
                </a:solidFill>
              </a:rPr>
              <a:t>&lt;T&gt;</a:t>
            </a:r>
            <a:r>
              <a:rPr lang="en-US" sz="3000" dirty="0"/>
              <a:t> Type (ASP.NET Core 2.1+)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FB04-4580-4682-826F-7CA97418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(Return Types)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281-7E5C-4EEB-ADC2-E3119BCC4C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62CB1-06E5-4280-B024-C79C77663E1A}"/>
              </a:ext>
            </a:extLst>
          </p:cNvPr>
          <p:cNvSpPr txBox="1">
            <a:spLocks/>
          </p:cNvSpPr>
          <p:nvPr/>
        </p:nvSpPr>
        <p:spPr>
          <a:xfrm>
            <a:off x="754603" y="2432748"/>
            <a:ext cx="5663954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&gt;&gt; Get()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5A0B8DD-5DBC-4EC0-88BC-9A6F575443ED}"/>
              </a:ext>
            </a:extLst>
          </p:cNvPr>
          <p:cNvSpPr txBox="1">
            <a:spLocks/>
          </p:cNvSpPr>
          <p:nvPr/>
        </p:nvSpPr>
        <p:spPr>
          <a:xfrm>
            <a:off x="754603" y="3918292"/>
            <a:ext cx="5663954" cy="275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200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404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GetById(int id)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86B9D6-ED5F-4FB2-9996-32A24D15D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96" y="2613294"/>
            <a:ext cx="5061462" cy="36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1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D535FF-A4D1-42A6-9D29-BE206A086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ASP.NET Core</a:t>
            </a:r>
            <a:r>
              <a:rPr lang="en-US" dirty="0"/>
              <a:t> has built-in support for </a:t>
            </a:r>
            <a:r>
              <a:rPr lang="en-US" b="1" dirty="0">
                <a:solidFill>
                  <a:schemeClr val="bg1"/>
                </a:solidFill>
              </a:rPr>
              <a:t>formatting</a:t>
            </a:r>
            <a:r>
              <a:rPr lang="en-US" dirty="0"/>
              <a:t> response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A5645B-78DF-4E34-BFBA-4F51688E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(Format Response)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EF6E0-7B13-415B-93A8-2BFB2529F8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386CC-01DA-4039-AD72-35B535C20301}"/>
              </a:ext>
            </a:extLst>
          </p:cNvPr>
          <p:cNvSpPr txBox="1">
            <a:spLocks/>
          </p:cNvSpPr>
          <p:nvPr/>
        </p:nvSpPr>
        <p:spPr>
          <a:xfrm>
            <a:off x="490683" y="2126524"/>
            <a:ext cx="3991991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JsonResult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Get()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Json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(authos.GetAll());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B5E798-71C0-47B0-AABA-936A5F34011B}"/>
              </a:ext>
            </a:extLst>
          </p:cNvPr>
          <p:cNvSpPr txBox="1">
            <a:spLocks/>
          </p:cNvSpPr>
          <p:nvPr/>
        </p:nvSpPr>
        <p:spPr>
          <a:xfrm>
            <a:off x="4711562" y="2126524"/>
            <a:ext cx="3991991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[HttpGet("about")]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ContentResult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About()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Content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("Bla-bla...");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1C0CC51-C7AD-471F-A2C5-3223E28698F8}"/>
              </a:ext>
            </a:extLst>
          </p:cNvPr>
          <p:cNvSpPr txBox="1">
            <a:spLocks/>
          </p:cNvSpPr>
          <p:nvPr/>
        </p:nvSpPr>
        <p:spPr>
          <a:xfrm>
            <a:off x="8932442" y="2126524"/>
            <a:ext cx="2848381" cy="14492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[HttpGet("version")]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string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Version()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"1.0.0"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7169E-29E9-4823-B1CC-D312FC991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83" y="4148612"/>
            <a:ext cx="3995063" cy="1675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35C3A-7393-448F-9E2E-F09DEA20C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019" y="4148612"/>
            <a:ext cx="3225075" cy="1812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93F39-2295-4E75-8B0D-DB061F6B1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448" y="4148612"/>
            <a:ext cx="3138367" cy="14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6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simple </a:t>
            </a:r>
            <a:r>
              <a:rPr lang="en-US" b="1" dirty="0">
                <a:solidFill>
                  <a:schemeClr val="bg1"/>
                </a:solidFill>
              </a:rPr>
              <a:t>Web API</a:t>
            </a:r>
            <a:r>
              <a:rPr lang="en-US" dirty="0"/>
              <a:t> with a single </a:t>
            </a:r>
            <a:r>
              <a:rPr lang="en-US" b="1" dirty="0">
                <a:solidFill>
                  <a:schemeClr val="bg1"/>
                </a:solidFill>
              </a:rPr>
              <a:t>Controller</a:t>
            </a:r>
          </a:p>
          <a:p>
            <a:pPr lvl="1"/>
            <a:r>
              <a:rPr lang="en-US" dirty="0"/>
              <a:t>Let’s create a simple </a:t>
            </a:r>
            <a:r>
              <a:rPr lang="en-US" b="1" dirty="0">
                <a:solidFill>
                  <a:schemeClr val="bg1"/>
                </a:solidFill>
              </a:rPr>
              <a:t>Web API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that works with </a:t>
            </a:r>
            <a:r>
              <a:rPr lang="en-US" b="1" dirty="0">
                <a:solidFill>
                  <a:schemeClr val="bg1"/>
                </a:solidFill>
              </a:rPr>
              <a:t>Products</a:t>
            </a:r>
          </a:p>
          <a:p>
            <a:pPr lvl="1"/>
            <a:r>
              <a:rPr lang="en-US" dirty="0"/>
              <a:t>For demo simplicity, only the </a:t>
            </a:r>
            <a:r>
              <a:rPr lang="en-US" b="1" dirty="0">
                <a:solidFill>
                  <a:schemeClr val="bg1"/>
                </a:solidFill>
              </a:rPr>
              <a:t>Web API layer </a:t>
            </a:r>
            <a:r>
              <a:rPr lang="en-US" dirty="0"/>
              <a:t>demonstrated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(Tutorial)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932200" y="3286521"/>
            <a:ext cx="8225655" cy="32650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ProductController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: ControllerBase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en-US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IProductService productService;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TodoController(IProductService productService)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this.productService = productService;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E38E606-7E6B-4292-A197-38991FDB2FC7}"/>
              </a:ext>
            </a:extLst>
          </p:cNvPr>
          <p:cNvSpPr/>
          <p:nvPr/>
        </p:nvSpPr>
        <p:spPr bwMode="auto">
          <a:xfrm>
            <a:off x="9402077" y="3286520"/>
            <a:ext cx="2342883" cy="3265097"/>
          </a:xfrm>
          <a:prstGeom prst="wedgeRoundRectCallout">
            <a:avLst>
              <a:gd name="adj1" fmla="val -120777"/>
              <a:gd name="adj2" fmla="val -8730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Service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anything. The techniques surrounding 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controller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what is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essential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they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100277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(GET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45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345344" y="1912338"/>
            <a:ext cx="7266920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GET: /api/product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&gt;&gt; GetProducts()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GET: /api/product/5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GetProduct(long id)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null)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1DA59B5-8E76-4A7C-868C-D78412D7E06E}"/>
              </a:ext>
            </a:extLst>
          </p:cNvPr>
          <p:cNvSpPr txBox="1">
            <a:spLocks/>
          </p:cNvSpPr>
          <p:nvPr/>
        </p:nvSpPr>
        <p:spPr>
          <a:xfrm>
            <a:off x="9244117" y="1912338"/>
            <a:ext cx="1460177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Endpoints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8FAB2B6-5ADE-4AF6-8354-878FB9DB7DB6}"/>
              </a:ext>
            </a:extLst>
          </p:cNvPr>
          <p:cNvSpPr txBox="1">
            <a:spLocks/>
          </p:cNvSpPr>
          <p:nvPr/>
        </p:nvSpPr>
        <p:spPr>
          <a:xfrm>
            <a:off x="8382000" y="2407451"/>
            <a:ext cx="3184412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GET /api/products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88F5A3-BC70-4C9C-878E-95B2532EFF40}"/>
              </a:ext>
            </a:extLst>
          </p:cNvPr>
          <p:cNvSpPr txBox="1">
            <a:spLocks/>
          </p:cNvSpPr>
          <p:nvPr/>
        </p:nvSpPr>
        <p:spPr>
          <a:xfrm>
            <a:off x="8382000" y="2940851"/>
            <a:ext cx="3184412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GET /api/products/{id}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740239-74B4-4025-A6E2-0162FB056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7" t="20539" r="26172" b="6001"/>
          <a:stretch/>
        </p:blipFill>
        <p:spPr>
          <a:xfrm>
            <a:off x="8283008" y="3793549"/>
            <a:ext cx="3382393" cy="2246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534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r>
              <a:rPr lang="en-US" noProof="1"/>
              <a:t>The</a:t>
            </a:r>
            <a:r>
              <a:rPr lang="en-US" b="1" noProof="1">
                <a:solidFill>
                  <a:schemeClr val="bg1"/>
                </a:solidFill>
              </a:rPr>
              <a:t> CreatedAtAction </a:t>
            </a:r>
            <a:r>
              <a:rPr lang="en-US" noProof="1"/>
              <a:t>method:</a:t>
            </a:r>
          </a:p>
          <a:p>
            <a:pPr lvl="1"/>
            <a:r>
              <a:rPr lang="en-US" noProof="1"/>
              <a:t>Returns a </a:t>
            </a:r>
            <a:r>
              <a:rPr lang="en-US" b="1" noProof="1">
                <a:solidFill>
                  <a:schemeClr val="bg1"/>
                </a:solidFill>
              </a:rPr>
              <a:t>201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Created</a:t>
            </a:r>
            <a:r>
              <a:rPr lang="en-US" noProof="1"/>
              <a:t>)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noProof="1"/>
              <a:t>response – standart for </a:t>
            </a:r>
            <a:r>
              <a:rPr lang="en-US" b="1" noProof="1">
                <a:solidFill>
                  <a:schemeClr val="bg1"/>
                </a:solidFill>
              </a:rPr>
              <a:t>POST </a:t>
            </a:r>
            <a:r>
              <a:rPr lang="en-US" noProof="1"/>
              <a:t>requests</a:t>
            </a:r>
          </a:p>
          <a:p>
            <a:pPr lvl="1"/>
            <a:r>
              <a:rPr lang="en-US" noProof="1"/>
              <a:t>Adds a </a:t>
            </a:r>
            <a:r>
              <a:rPr lang="en-US" b="1" noProof="1">
                <a:solidFill>
                  <a:schemeClr val="bg1"/>
                </a:solidFill>
              </a:rPr>
              <a:t>Location</a:t>
            </a:r>
            <a:r>
              <a:rPr lang="en-US" noProof="1"/>
              <a:t> header to the response</a:t>
            </a:r>
          </a:p>
          <a:p>
            <a:pPr lvl="1"/>
            <a:r>
              <a:rPr lang="en-US" noProof="1"/>
              <a:t>Uses the "</a:t>
            </a:r>
            <a:r>
              <a:rPr lang="en-US" b="1" noProof="1">
                <a:solidFill>
                  <a:schemeClr val="bg1"/>
                </a:solidFill>
              </a:rPr>
              <a:t>GetProduct</a:t>
            </a:r>
            <a:r>
              <a:rPr lang="en-US" noProof="1"/>
              <a:t>" named route to create the </a:t>
            </a:r>
            <a:r>
              <a:rPr lang="en-US" b="1" noProof="1">
                <a:solidFill>
                  <a:schemeClr val="bg1"/>
                </a:solidFill>
              </a:rPr>
              <a:t>URL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(POST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46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10971168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HttpPost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POST: api/product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ActionResult&lt;Product&gt; PostProduct(ProductBindingModel productModel)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this.productService.RegisterProduct(productModel);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CreatedAtAction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GetProduct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", new {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productModel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},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productModel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3900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pPr lvl="1"/>
            <a:r>
              <a:rPr lang="en-US" noProof="1"/>
              <a:t>Similar to </a:t>
            </a:r>
            <a:r>
              <a:rPr lang="en-US" b="1" noProof="1">
                <a:solidFill>
                  <a:schemeClr val="bg1"/>
                </a:solidFill>
              </a:rPr>
              <a:t>PostProduct </a:t>
            </a:r>
            <a:r>
              <a:rPr lang="en-US" noProof="1"/>
              <a:t>but uses </a:t>
            </a:r>
            <a:r>
              <a:rPr lang="en-US" b="1" noProof="1">
                <a:solidFill>
                  <a:schemeClr val="bg1"/>
                </a:solidFill>
              </a:rPr>
              <a:t>HTTP PUT</a:t>
            </a:r>
          </a:p>
          <a:p>
            <a:pPr lvl="1"/>
            <a:r>
              <a:rPr lang="en-US" noProof="1"/>
              <a:t>Response is </a:t>
            </a:r>
            <a:r>
              <a:rPr lang="en-US" b="1" noProof="1">
                <a:solidFill>
                  <a:schemeClr val="bg1"/>
                </a:solidFill>
              </a:rPr>
              <a:t>204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No Content</a:t>
            </a:r>
            <a:r>
              <a:rPr lang="en-US" noProof="1"/>
              <a:t>)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HTTP PUT </a:t>
            </a:r>
            <a:r>
              <a:rPr lang="en-US" noProof="1"/>
              <a:t>requires</a:t>
            </a:r>
            <a:r>
              <a:rPr lang="en-US" b="1" noProof="1">
                <a:solidFill>
                  <a:schemeClr val="bg1"/>
                </a:solidFill>
              </a:rPr>
              <a:t> entire </a:t>
            </a:r>
            <a:r>
              <a:rPr lang="en-US" noProof="1"/>
              <a:t>updated</a:t>
            </a:r>
            <a:r>
              <a:rPr lang="en-US" b="1" noProof="1">
                <a:solidFill>
                  <a:schemeClr val="bg1"/>
                </a:solidFill>
              </a:rPr>
              <a:t> entity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(PUT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47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9581149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HttpPut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PUT: 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PutProduct(long id, ProductBindingModel productModel)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en-US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!=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productModel.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BadRequest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this.productService.EditProduct(id, productModel);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NoContent();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8464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b="1" noProof="1">
              <a:solidFill>
                <a:schemeClr val="bg1"/>
              </a:solidFill>
            </a:endParaRPr>
          </a:p>
          <a:p>
            <a:pPr lvl="1"/>
            <a:r>
              <a:rPr lang="en-US" noProof="1"/>
              <a:t>Response is </a:t>
            </a:r>
            <a:r>
              <a:rPr lang="en-US" b="1" noProof="1">
                <a:solidFill>
                  <a:schemeClr val="bg1"/>
                </a:solidFill>
              </a:rPr>
              <a:t>204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No Content</a:t>
            </a:r>
            <a:r>
              <a:rPr lang="en-US" noProof="1"/>
              <a:t>)</a:t>
            </a:r>
          </a:p>
          <a:p>
            <a:pPr lvl="1"/>
            <a:r>
              <a:rPr lang="en-US" noProof="1"/>
              <a:t>And with this, we have our simple </a:t>
            </a:r>
            <a:r>
              <a:rPr lang="en-US" b="1" noProof="1">
                <a:solidFill>
                  <a:schemeClr val="bg1"/>
                </a:solidFill>
              </a:rPr>
              <a:t>Products Web API</a:t>
            </a:r>
          </a:p>
          <a:p>
            <a:pPr lvl="1"/>
            <a:r>
              <a:rPr lang="en-US" noProof="1"/>
              <a:t>Now let’s test out the </a:t>
            </a:r>
            <a:r>
              <a:rPr lang="en-US" b="1" noProof="1">
                <a:solidFill>
                  <a:schemeClr val="bg1"/>
                </a:solidFill>
              </a:rPr>
              <a:t>Endpoints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(DELETE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48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9581149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HttpDelete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DELETE: 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 DeleteProduct(long id)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this.productService.DeleteProduct(id);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855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95109-F1AE-4D2C-96B4-8D2E1E1B21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Products Web API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D616E0-9115-49BC-909C-F3F87A1CE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Calling the API with jQuery (Consuming)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E5D55-842E-4039-97E3-76719A1A64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4583F-3FF6-43C0-B06F-B963FB39D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055" y="735373"/>
            <a:ext cx="2991554" cy="367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1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AE004A-6406-4524-B17C-2F794E2C7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</a:t>
            </a:r>
            <a:r>
              <a:rPr lang="en-US" sz="3200" dirty="0"/>
              <a:t>ava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cript </a:t>
            </a:r>
            <a:r>
              <a:rPr lang="en-US" sz="3200" b="1" dirty="0">
                <a:solidFill>
                  <a:schemeClr val="bg1"/>
                </a:solidFill>
              </a:rPr>
              <a:t>O</a:t>
            </a:r>
            <a:r>
              <a:rPr lang="en-US" sz="3200" dirty="0"/>
              <a:t>bject </a:t>
            </a:r>
            <a:r>
              <a:rPr lang="en-US" sz="3200" b="1" dirty="0">
                <a:solidFill>
                  <a:schemeClr val="bg1"/>
                </a:solidFill>
              </a:rPr>
              <a:t>N</a:t>
            </a:r>
            <a:r>
              <a:rPr lang="en-US" sz="3200" dirty="0"/>
              <a:t>otation (</a:t>
            </a:r>
            <a:r>
              <a:rPr lang="en-US" sz="3200" b="1" dirty="0">
                <a:solidFill>
                  <a:schemeClr val="bg1"/>
                </a:solidFill>
              </a:rPr>
              <a:t>JSON</a:t>
            </a:r>
            <a:r>
              <a:rPr lang="en-US" sz="3200" dirty="0"/>
              <a:t>) is an open-standard file format</a:t>
            </a:r>
          </a:p>
          <a:p>
            <a:pPr lvl="1"/>
            <a:r>
              <a:rPr lang="en-US" sz="3000" dirty="0"/>
              <a:t>Uses human-readable text to transmit data objects</a:t>
            </a:r>
          </a:p>
          <a:p>
            <a:pPr lvl="1"/>
            <a:r>
              <a:rPr lang="en-US" sz="3000" dirty="0"/>
              <a:t>Data objects consist of </a:t>
            </a:r>
            <a:r>
              <a:rPr lang="en-US" sz="3000" b="1" dirty="0">
                <a:solidFill>
                  <a:schemeClr val="bg1"/>
                </a:solidFill>
              </a:rPr>
              <a:t>attribute-value</a:t>
            </a:r>
            <a:r>
              <a:rPr lang="en-US" sz="3000" dirty="0"/>
              <a:t> pairs or </a:t>
            </a:r>
            <a:r>
              <a:rPr lang="en-US" sz="3000" b="1" dirty="0">
                <a:solidFill>
                  <a:schemeClr val="bg1"/>
                </a:solidFill>
              </a:rPr>
              <a:t>array</a:t>
            </a:r>
            <a:r>
              <a:rPr lang="en-US" sz="3000" dirty="0"/>
              <a:t> data types</a:t>
            </a:r>
          </a:p>
          <a:p>
            <a:pPr lvl="2"/>
            <a:r>
              <a:rPr lang="en-US" sz="2800" dirty="0"/>
              <a:t>Basically any serializable value</a:t>
            </a:r>
          </a:p>
          <a:p>
            <a:pPr lvl="1"/>
            <a:r>
              <a:rPr lang="en-US" sz="3000" dirty="0"/>
              <a:t>Easy for humans to </a:t>
            </a:r>
            <a:r>
              <a:rPr lang="en-US" sz="3000" b="1" dirty="0">
                <a:solidFill>
                  <a:schemeClr val="bg1"/>
                </a:solidFill>
              </a:rPr>
              <a:t>read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write</a:t>
            </a:r>
          </a:p>
          <a:p>
            <a:pPr lvl="1"/>
            <a:r>
              <a:rPr lang="en-US" sz="3000" dirty="0"/>
              <a:t>Easy for machines to </a:t>
            </a:r>
            <a:r>
              <a:rPr lang="en-US" sz="3000" b="1" dirty="0">
                <a:solidFill>
                  <a:schemeClr val="bg1"/>
                </a:solidFill>
              </a:rPr>
              <a:t>parse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generate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JSON is derived from JavaScript</a:t>
            </a:r>
          </a:p>
          <a:p>
            <a:pPr lvl="1"/>
            <a:r>
              <a:rPr lang="en-US" sz="3000" dirty="0"/>
              <a:t>However, it is </a:t>
            </a:r>
            <a:r>
              <a:rPr lang="en-US" sz="3000" b="1" dirty="0">
                <a:solidFill>
                  <a:schemeClr val="bg1"/>
                </a:solidFill>
              </a:rPr>
              <a:t>language-independent</a:t>
            </a:r>
          </a:p>
          <a:p>
            <a:pPr lvl="1"/>
            <a:r>
              <a:rPr lang="en-US" sz="3000" dirty="0"/>
              <a:t>Now, many languages provide code to </a:t>
            </a:r>
            <a:r>
              <a:rPr lang="en-US" sz="3000" b="1" dirty="0">
                <a:solidFill>
                  <a:schemeClr val="bg1"/>
                </a:solidFill>
              </a:rPr>
              <a:t>generate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parse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0AF28-1C11-4900-87F0-E4DB36F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BBEED-B9D7-4C82-9A9B-4716A7685B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F4A2EA7-592F-40DC-B52E-DE062EC1C0B7}"/>
              </a:ext>
            </a:extLst>
          </p:cNvPr>
          <p:cNvSpPr txBox="1">
            <a:spLocks/>
          </p:cNvSpPr>
          <p:nvPr/>
        </p:nvSpPr>
        <p:spPr>
          <a:xfrm>
            <a:off x="7486874" y="3169802"/>
            <a:ext cx="441915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"firstName": "Pesho",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"courses": ["C#", "JS", "ASP.NET"]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"age": 23,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"hasDriverLicense": true,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"date": "2012-04-23T18:25:43.511Z",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//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442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CB54DC-38CB-46B7-8098-9C7B236E6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364293"/>
            <a:ext cx="10961783" cy="737804"/>
          </a:xfrm>
        </p:spPr>
        <p:txBody>
          <a:bodyPr/>
          <a:lstStyle/>
          <a:p>
            <a:r>
              <a:rPr lang="en-US" sz="4000" dirty="0"/>
              <a:t>Angular</a:t>
            </a:r>
            <a:endParaRPr lang="en-US" sz="3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FA716-79FA-466C-9FEB-488152536C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BD923C-3AC9-4337-BB70-A9DEA53A5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606" r="8996" b="31102"/>
          <a:stretch/>
        </p:blipFill>
        <p:spPr>
          <a:xfrm rot="18636806">
            <a:off x="7815264" y="2291855"/>
            <a:ext cx="4118328" cy="953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38DC0-D8C3-4A8A-93C9-DDB09AB0B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54" y="755903"/>
            <a:ext cx="3836290" cy="3836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6F3422-73CE-4064-9675-4AF28C862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606" r="8996" b="31102"/>
          <a:stretch/>
        </p:blipFill>
        <p:spPr>
          <a:xfrm rot="2786883">
            <a:off x="196427" y="2344474"/>
            <a:ext cx="4118328" cy="9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Angular</a:t>
            </a:r>
            <a:r>
              <a:rPr lang="en-US" dirty="0"/>
              <a:t> is a framework for building complex front-end apps</a:t>
            </a:r>
          </a:p>
          <a:p>
            <a:r>
              <a:rPr lang="en-US" dirty="0"/>
              <a:t>Focused on end-to-end tooling and best practices</a:t>
            </a:r>
          </a:p>
          <a:p>
            <a:r>
              <a:rPr lang="en-US" dirty="0"/>
              <a:t>Developed by the </a:t>
            </a:r>
            <a:r>
              <a:rPr lang="en-US" b="1" dirty="0">
                <a:solidFill>
                  <a:schemeClr val="bg1"/>
                </a:solidFill>
              </a:rPr>
              <a:t>Angular</a:t>
            </a:r>
            <a:r>
              <a:rPr lang="en-US" dirty="0"/>
              <a:t> team at </a:t>
            </a:r>
            <a:r>
              <a:rPr lang="en-US" b="1" dirty="0">
                <a:solidFill>
                  <a:schemeClr val="bg1"/>
                </a:solidFill>
              </a:rPr>
              <a:t>Google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Angular?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8376" y="3352800"/>
            <a:ext cx="10213024" cy="30708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import { Component } from '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@angular/core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@Component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selector: 'my-app',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template: `&lt;h1&gt;Hello {{name}}&lt;/h1&gt;`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export class AppComponent { 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Angular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'; }</a:t>
            </a:r>
          </a:p>
        </p:txBody>
      </p:sp>
    </p:spTree>
    <p:extLst>
      <p:ext uri="{BB962C8B-B14F-4D97-AF65-F5344CB8AC3E}">
        <p14:creationId xmlns:p14="http://schemas.microsoft.com/office/powerpoint/2010/main" val="40180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Angular Versions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82228" y="1476126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Angular 6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99741" y="2581378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Angular 5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09216" y="3686630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Angular 4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09216" y="4715256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Angular 2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19416" y="1667256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Angular 1</a:t>
            </a:r>
            <a:endParaRPr lang="bg-BG" sz="2800" dirty="0">
              <a:solidFill>
                <a:schemeClr val="bg2"/>
              </a:solidFill>
            </a:endParaRPr>
          </a:p>
        </p:txBody>
      </p:sp>
      <p:cxnSp>
        <p:nvCxnSpPr>
          <p:cNvPr id="14" name="Elbow Connector 13"/>
          <p:cNvCxnSpPr>
            <a:stCxn id="12" idx="1"/>
            <a:endCxn id="11" idx="3"/>
          </p:cNvCxnSpPr>
          <p:nvPr/>
        </p:nvCxnSpPr>
        <p:spPr>
          <a:xfrm rot="10800000" flipV="1">
            <a:off x="5157216" y="2048256"/>
            <a:ext cx="2362200" cy="30480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19416" y="2962378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Complete Re-Write</a:t>
            </a:r>
            <a:endParaRPr lang="bg-BG" sz="2800" dirty="0"/>
          </a:p>
        </p:txBody>
      </p:sp>
      <p:sp>
        <p:nvSpPr>
          <p:cNvPr id="18" name="Rectangle 17"/>
          <p:cNvSpPr/>
          <p:nvPr/>
        </p:nvSpPr>
        <p:spPr>
          <a:xfrm>
            <a:off x="2117788" y="5773936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Just "Angular"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19416" y="4030186"/>
            <a:ext cx="30480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"AngularJS"</a:t>
            </a:r>
            <a:endParaRPr lang="bg-BG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24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5" grpId="0"/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96AE84-CEE5-4E23-8701-B69E173BB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96699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Angular</a:t>
            </a:r>
            <a:r>
              <a:rPr lang="en-US" sz="3200" dirty="0"/>
              <a:t> is rewritten on Microsoft’s </a:t>
            </a:r>
            <a:r>
              <a:rPr lang="en-US" sz="3200" b="1" dirty="0">
                <a:solidFill>
                  <a:schemeClr val="bg1"/>
                </a:solidFill>
              </a:rPr>
              <a:t>TypeScript</a:t>
            </a:r>
            <a:r>
              <a:rPr lang="en-US" sz="3200" dirty="0"/>
              <a:t> language</a:t>
            </a:r>
          </a:p>
          <a:p>
            <a:pPr lvl="1"/>
            <a:r>
              <a:rPr lang="en-US" sz="3000" dirty="0"/>
              <a:t>A typed </a:t>
            </a:r>
            <a:r>
              <a:rPr lang="en-US" sz="3000" b="1" dirty="0">
                <a:solidFill>
                  <a:schemeClr val="bg1"/>
                </a:solidFill>
              </a:rPr>
              <a:t>superset</a:t>
            </a:r>
            <a:r>
              <a:rPr lang="en-US" sz="3000" dirty="0"/>
              <a:t> of </a:t>
            </a:r>
            <a:r>
              <a:rPr lang="en-US" sz="3000" b="1" dirty="0">
                <a:solidFill>
                  <a:schemeClr val="bg1"/>
                </a:solidFill>
              </a:rPr>
              <a:t>JavaScript</a:t>
            </a:r>
            <a:r>
              <a:rPr lang="en-US" sz="3000" dirty="0"/>
              <a:t> that compiles to plain JS</a:t>
            </a:r>
          </a:p>
          <a:p>
            <a:pPr lvl="1"/>
            <a:r>
              <a:rPr lang="en-US" sz="3000" dirty="0"/>
              <a:t>Any Browser! Any Host! Any OS! Anywhere!.. Open Source!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Angular</a:t>
            </a:r>
            <a:r>
              <a:rPr lang="en-US" sz="3200" dirty="0"/>
              <a:t> does not have a concept of "</a:t>
            </a:r>
            <a:r>
              <a:rPr lang="en-US" sz="3200" b="1" dirty="0">
                <a:solidFill>
                  <a:schemeClr val="bg1"/>
                </a:solidFill>
              </a:rPr>
              <a:t>scope</a:t>
            </a:r>
            <a:r>
              <a:rPr lang="en-US" sz="3200" dirty="0"/>
              <a:t>" or </a:t>
            </a:r>
            <a:r>
              <a:rPr lang="en-US" sz="3200" b="1" dirty="0">
                <a:solidFill>
                  <a:schemeClr val="bg1"/>
                </a:solidFill>
              </a:rPr>
              <a:t>controllers</a:t>
            </a:r>
          </a:p>
          <a:p>
            <a:pPr lvl="1"/>
            <a:r>
              <a:rPr lang="en-US" sz="3000" dirty="0"/>
              <a:t>Instead it uses a hierarchy of </a:t>
            </a:r>
            <a:r>
              <a:rPr lang="en-US" sz="3000" b="1" dirty="0">
                <a:solidFill>
                  <a:schemeClr val="bg1"/>
                </a:solidFill>
              </a:rPr>
              <a:t>Components</a:t>
            </a:r>
          </a:p>
          <a:p>
            <a:pPr lvl="1"/>
            <a:r>
              <a:rPr lang="en-US" sz="3000" dirty="0"/>
              <a:t>This is its main difference from AngularJS (the first Angular)</a:t>
            </a:r>
          </a:p>
          <a:p>
            <a:pPr lvl="1"/>
            <a:r>
              <a:rPr lang="en-US" sz="3000" dirty="0"/>
              <a:t>Most modern Front-End frameworks tend to use this </a:t>
            </a:r>
            <a:r>
              <a:rPr lang="en-US" sz="30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70A768-7FF3-4B05-85AB-05D32044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E3BD2-0035-4F59-8159-84A7136E55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2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Angular 6 </a:t>
            </a:r>
            <a:r>
              <a:rPr lang="en-US" noProof="1"/>
              <a:t>old strengths and new features</a:t>
            </a:r>
          </a:p>
          <a:p>
            <a:pPr lvl="1"/>
            <a:r>
              <a:rPr lang="en-US" noProof="1"/>
              <a:t>Enhanced </a:t>
            </a:r>
            <a:r>
              <a:rPr lang="en-US" b="1" noProof="1">
                <a:solidFill>
                  <a:schemeClr val="bg1"/>
                </a:solidFill>
              </a:rPr>
              <a:t>RXJS</a:t>
            </a:r>
            <a:r>
              <a:rPr lang="en-US" noProof="1"/>
              <a:t>, faster compilation (in under </a:t>
            </a:r>
            <a:r>
              <a:rPr lang="en-US" b="1" noProof="1">
                <a:solidFill>
                  <a:schemeClr val="bg1"/>
                </a:solidFill>
              </a:rPr>
              <a:t>3 seconds</a:t>
            </a:r>
            <a:r>
              <a:rPr lang="en-US" noProof="1"/>
              <a:t>), </a:t>
            </a:r>
            <a:br>
              <a:rPr lang="en-US" noProof="1"/>
            </a:br>
            <a:r>
              <a:rPr lang="en-US" noProof="1"/>
              <a:t>new </a:t>
            </a:r>
            <a:r>
              <a:rPr lang="en-US" b="1" noProof="1">
                <a:solidFill>
                  <a:schemeClr val="bg1"/>
                </a:solidFill>
              </a:rPr>
              <a:t>HttpClient</a:t>
            </a:r>
            <a:r>
              <a:rPr lang="en-US" noProof="1"/>
              <a:t> launch</a:t>
            </a:r>
          </a:p>
          <a:p>
            <a:pPr lvl="1"/>
            <a:r>
              <a:rPr lang="en-US" noProof="1"/>
              <a:t>Detailed documentation that allows getting all necessary </a:t>
            </a:r>
            <a:br>
              <a:rPr lang="en-US" noProof="1"/>
            </a:br>
            <a:r>
              <a:rPr lang="en-US" noProof="1"/>
              <a:t>information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Two-way</a:t>
            </a:r>
            <a:r>
              <a:rPr lang="en-US" noProof="1"/>
              <a:t> data binding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MVVM</a:t>
            </a:r>
            <a:r>
              <a:rPr lang="en-US" noProof="1"/>
              <a:t> (</a:t>
            </a:r>
            <a:r>
              <a:rPr lang="en-US" b="1" noProof="1">
                <a:solidFill>
                  <a:schemeClr val="bg1"/>
                </a:solidFill>
              </a:rPr>
              <a:t>M</a:t>
            </a:r>
            <a:r>
              <a:rPr lang="en-US" noProof="1"/>
              <a:t>odel-</a:t>
            </a:r>
            <a:r>
              <a:rPr lang="en-US" b="1" noProof="1">
                <a:solidFill>
                  <a:schemeClr val="bg1"/>
                </a:solidFill>
              </a:rPr>
              <a:t>V</a:t>
            </a:r>
            <a:r>
              <a:rPr lang="en-US" noProof="1"/>
              <a:t>iew-</a:t>
            </a:r>
            <a:r>
              <a:rPr lang="en-US" b="1" noProof="1">
                <a:solidFill>
                  <a:schemeClr val="bg1"/>
                </a:solidFill>
              </a:rPr>
              <a:t>V</a:t>
            </a:r>
            <a:r>
              <a:rPr lang="en-US" noProof="1"/>
              <a:t>iew</a:t>
            </a:r>
            <a:r>
              <a:rPr lang="en-US" b="1" noProof="1">
                <a:solidFill>
                  <a:schemeClr val="bg1"/>
                </a:solidFill>
              </a:rPr>
              <a:t>M</a:t>
            </a:r>
            <a:r>
              <a:rPr lang="en-US" noProof="1"/>
              <a:t>odel)</a:t>
            </a:r>
          </a:p>
          <a:p>
            <a:pPr lvl="1"/>
            <a:r>
              <a:rPr lang="en-US" b="1" noProof="1">
                <a:solidFill>
                  <a:schemeClr val="bg1"/>
                </a:solidFill>
              </a:rPr>
              <a:t>Dependency Injection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Modularity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in 2018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78623-972D-4145-85B2-C762304C9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047" y="3569271"/>
            <a:ext cx="3040338" cy="3040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448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B7D9F-3443-4C45-892A-C73FE4EFE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53400"/>
            <a:ext cx="10961783" cy="768084"/>
          </a:xfrm>
        </p:spPr>
        <p:txBody>
          <a:bodyPr/>
          <a:lstStyle/>
          <a:p>
            <a:r>
              <a:rPr lang="en-US" dirty="0"/>
              <a:t>ASP.NET Core Angular Template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1E929F-490F-43A1-9607-39E6FD3D7D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39013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2F5B9-4F2B-40F0-B2C1-3E753B7F2E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F5E19F-FB04-4DCA-BEB2-9B6CBC0CB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94" y="357079"/>
            <a:ext cx="7840409" cy="4410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281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76914-3179-42FF-AEE4-18C5DD363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5003762"/>
            <a:ext cx="10961783" cy="768084"/>
          </a:xfrm>
        </p:spPr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07ADD-00A7-4F32-911A-CF5D815575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789375"/>
            <a:ext cx="10961783" cy="499819"/>
          </a:xfrm>
        </p:spPr>
        <p:txBody>
          <a:bodyPr/>
          <a:lstStyle/>
          <a:p>
            <a:r>
              <a:rPr lang="en-US" dirty="0"/>
              <a:t>Cross Origin Resource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5273-7AF5-43A0-944E-DF69A3E788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5865D-2370-4402-8666-B18283A33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7" t="14234" r="25288" b="15770"/>
          <a:stretch/>
        </p:blipFill>
        <p:spPr>
          <a:xfrm>
            <a:off x="2803280" y="437860"/>
            <a:ext cx="6585439" cy="4266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839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C6DD-E540-4B67-8718-C23031F3A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dirty="0"/>
              <a:t>Browser security prevents a web page from making requests to a </a:t>
            </a:r>
            <a:br>
              <a:rPr lang="en-US" sz="3000" dirty="0"/>
            </a:br>
            <a:r>
              <a:rPr lang="en-US" sz="3000" dirty="0"/>
              <a:t>different domain</a:t>
            </a:r>
          </a:p>
          <a:p>
            <a:pPr lvl="1"/>
            <a:r>
              <a:rPr lang="en-US" sz="2800" dirty="0"/>
              <a:t>A domain that is different from the one that served the web page</a:t>
            </a:r>
          </a:p>
          <a:p>
            <a:pPr lvl="1"/>
            <a:r>
              <a:rPr lang="en-US" sz="2800" dirty="0"/>
              <a:t>This restriction is called </a:t>
            </a:r>
            <a:r>
              <a:rPr lang="en-US" sz="2800" b="1" dirty="0">
                <a:solidFill>
                  <a:schemeClr val="bg1"/>
                </a:solidFill>
              </a:rPr>
              <a:t>S</a:t>
            </a:r>
            <a:r>
              <a:rPr lang="en-US" sz="2800" dirty="0"/>
              <a:t>ame-</a:t>
            </a:r>
            <a:r>
              <a:rPr lang="en-US" sz="2800" b="1" dirty="0">
                <a:solidFill>
                  <a:schemeClr val="bg1"/>
                </a:solidFill>
              </a:rPr>
              <a:t>O</a:t>
            </a:r>
            <a:r>
              <a:rPr lang="en-US" sz="2800" dirty="0"/>
              <a:t>rigin </a:t>
            </a:r>
            <a:r>
              <a:rPr lang="en-US" sz="2800" b="1" dirty="0">
                <a:solidFill>
                  <a:schemeClr val="bg1"/>
                </a:solidFill>
              </a:rPr>
              <a:t>P</a:t>
            </a:r>
            <a:r>
              <a:rPr lang="en-US" sz="2800" dirty="0"/>
              <a:t>olicy (</a:t>
            </a:r>
            <a:r>
              <a:rPr lang="en-US" sz="2800" b="1" dirty="0">
                <a:solidFill>
                  <a:schemeClr val="bg1"/>
                </a:solidFill>
              </a:rPr>
              <a:t>SOP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This policy also prevents malicious sites from reading data from your site</a:t>
            </a:r>
          </a:p>
          <a:p>
            <a:r>
              <a:rPr lang="en-US" sz="3000" dirty="0"/>
              <a:t>Sometimes you might want to allow other sites to bypass this restriction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Cross-origin requests </a:t>
            </a:r>
            <a:r>
              <a:rPr lang="en-US" sz="2800" dirty="0"/>
              <a:t>to your app may become necessary, at some point</a:t>
            </a:r>
          </a:p>
          <a:p>
            <a:pPr lvl="1"/>
            <a:r>
              <a:rPr lang="en-US" sz="2800" dirty="0"/>
              <a:t>That’s where </a:t>
            </a:r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dirty="0"/>
              <a:t>ross </a:t>
            </a:r>
            <a:r>
              <a:rPr lang="en-US" sz="2800" b="1" dirty="0">
                <a:solidFill>
                  <a:schemeClr val="bg1"/>
                </a:solidFill>
              </a:rPr>
              <a:t>O</a:t>
            </a:r>
            <a:r>
              <a:rPr lang="en-US" sz="2800" dirty="0"/>
              <a:t>rigin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dirty="0"/>
              <a:t>esource </a:t>
            </a:r>
            <a:r>
              <a:rPr lang="en-US" sz="2800" b="1" dirty="0">
                <a:solidFill>
                  <a:schemeClr val="bg1"/>
                </a:solidFill>
              </a:rPr>
              <a:t>S</a:t>
            </a:r>
            <a:r>
              <a:rPr lang="en-US" sz="2800" dirty="0"/>
              <a:t>haring (</a:t>
            </a:r>
            <a:r>
              <a:rPr lang="en-US" sz="2800" b="1" dirty="0">
                <a:solidFill>
                  <a:schemeClr val="bg1"/>
                </a:solidFill>
              </a:rPr>
              <a:t>CORS</a:t>
            </a:r>
            <a:r>
              <a:rPr lang="en-US" sz="2800" dirty="0"/>
              <a:t>) comes to the rescue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E0B34-BA2C-489E-8C33-34EF07F8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65359-1FA6-4F8D-9FC4-3FD9463E26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C6DD-E540-4B67-8718-C23031F3A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CORS</a:t>
            </a:r>
            <a:r>
              <a:rPr lang="en-US" sz="3200" dirty="0"/>
              <a:t> is a </a:t>
            </a:r>
            <a:r>
              <a:rPr lang="en-US" sz="3200" b="1" dirty="0">
                <a:solidFill>
                  <a:schemeClr val="bg1"/>
                </a:solidFill>
              </a:rPr>
              <a:t>W3C</a:t>
            </a:r>
            <a:r>
              <a:rPr lang="en-US" sz="3200" dirty="0"/>
              <a:t> standard that allows a server to "relax" the </a:t>
            </a:r>
            <a:r>
              <a:rPr lang="en-US" sz="3200" b="1" dirty="0">
                <a:solidFill>
                  <a:schemeClr val="bg1"/>
                </a:solidFill>
              </a:rPr>
              <a:t>SOP</a:t>
            </a:r>
          </a:p>
          <a:p>
            <a:pPr lvl="1"/>
            <a:r>
              <a:rPr lang="en-US" sz="3000" dirty="0"/>
              <a:t>Using </a:t>
            </a:r>
            <a:r>
              <a:rPr lang="en-US" sz="3000" b="1" dirty="0">
                <a:solidFill>
                  <a:schemeClr val="bg1"/>
                </a:solidFill>
              </a:rPr>
              <a:t>CORS</a:t>
            </a:r>
            <a:r>
              <a:rPr lang="en-US" sz="3000" dirty="0"/>
              <a:t>, a server can </a:t>
            </a:r>
            <a:r>
              <a:rPr lang="en-US" sz="3000" b="1" dirty="0">
                <a:solidFill>
                  <a:schemeClr val="bg1"/>
                </a:solidFill>
              </a:rPr>
              <a:t>explicitly</a:t>
            </a:r>
            <a:r>
              <a:rPr lang="en-US" sz="3000" dirty="0"/>
              <a:t> allow some cross-origin requests</a:t>
            </a:r>
          </a:p>
          <a:p>
            <a:pPr lvl="1"/>
            <a:r>
              <a:rPr lang="en-US" sz="3000" dirty="0"/>
              <a:t>That doesn’t mean all cross-origin requests will be allowed</a:t>
            </a:r>
          </a:p>
          <a:p>
            <a:r>
              <a:rPr lang="en-US" sz="3200" dirty="0"/>
              <a:t>Two URLs have the </a:t>
            </a:r>
            <a:r>
              <a:rPr lang="en-US" sz="3200" b="1" dirty="0">
                <a:solidFill>
                  <a:schemeClr val="bg1"/>
                </a:solidFill>
              </a:rPr>
              <a:t>same origin </a:t>
            </a:r>
            <a:r>
              <a:rPr lang="en-US" sz="3200" dirty="0"/>
              <a:t>if they have</a:t>
            </a:r>
          </a:p>
          <a:p>
            <a:pPr lvl="1"/>
            <a:r>
              <a:rPr lang="en-US" sz="3000" dirty="0"/>
              <a:t>Identical </a:t>
            </a:r>
            <a:r>
              <a:rPr lang="en-US" sz="3000" b="1" dirty="0">
                <a:solidFill>
                  <a:schemeClr val="bg1"/>
                </a:solidFill>
              </a:rPr>
              <a:t>Schemes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Hosts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Ports</a:t>
            </a:r>
            <a:r>
              <a:rPr lang="en-US" sz="3000" dirty="0"/>
              <a:t> (RFC 6454)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E0B34-BA2C-489E-8C33-34EF07F8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BB90AF2-D5DE-4B93-A740-22A601153975}"/>
              </a:ext>
            </a:extLst>
          </p:cNvPr>
          <p:cNvSpPr txBox="1">
            <a:spLocks/>
          </p:cNvSpPr>
          <p:nvPr/>
        </p:nvSpPr>
        <p:spPr>
          <a:xfrm>
            <a:off x="920166" y="5252410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https://example.com/foo.html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87EA5AC-A7EE-4CCE-B1B5-D9A64DC88978}"/>
              </a:ext>
            </a:extLst>
          </p:cNvPr>
          <p:cNvSpPr txBox="1">
            <a:spLocks/>
          </p:cNvSpPr>
          <p:nvPr/>
        </p:nvSpPr>
        <p:spPr>
          <a:xfrm>
            <a:off x="920166" y="5860822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https://example.com/bar.html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487DDA89-74A1-4C71-AFAC-99077513C2B2}"/>
              </a:ext>
            </a:extLst>
          </p:cNvPr>
          <p:cNvSpPr/>
          <p:nvPr/>
        </p:nvSpPr>
        <p:spPr bwMode="auto">
          <a:xfrm>
            <a:off x="1541537" y="4425191"/>
            <a:ext cx="2162907" cy="464332"/>
          </a:xfrm>
          <a:prstGeom prst="wedgeRoundRectCallout">
            <a:avLst>
              <a:gd name="adj1" fmla="val -1523"/>
              <a:gd name="adj2" fmla="val 117501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Same-origin URLs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79DF3FD-5F98-4CBA-8B2B-4CEE87959D3E}"/>
              </a:ext>
            </a:extLst>
          </p:cNvPr>
          <p:cNvSpPr txBox="1">
            <a:spLocks/>
          </p:cNvSpPr>
          <p:nvPr/>
        </p:nvSpPr>
        <p:spPr>
          <a:xfrm>
            <a:off x="5020312" y="4373098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https://example.net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78BEAE2-C54F-4359-A258-2D0640134FF6}"/>
              </a:ext>
            </a:extLst>
          </p:cNvPr>
          <p:cNvSpPr txBox="1">
            <a:spLocks/>
          </p:cNvSpPr>
          <p:nvPr/>
        </p:nvSpPr>
        <p:spPr>
          <a:xfrm>
            <a:off x="5020312" y="4981510"/>
            <a:ext cx="3859919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https://www.example.com/foo.html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8F7ABC9-F4C7-4CD2-B3AD-F996B56947F1}"/>
              </a:ext>
            </a:extLst>
          </p:cNvPr>
          <p:cNvSpPr txBox="1">
            <a:spLocks/>
          </p:cNvSpPr>
          <p:nvPr/>
        </p:nvSpPr>
        <p:spPr>
          <a:xfrm>
            <a:off x="5020312" y="5589922"/>
            <a:ext cx="3288419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http://example.com/foo.html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1C56C5B-F0F1-483F-BD4C-D1FD17AD1706}"/>
              </a:ext>
            </a:extLst>
          </p:cNvPr>
          <p:cNvSpPr txBox="1">
            <a:spLocks/>
          </p:cNvSpPr>
          <p:nvPr/>
        </p:nvSpPr>
        <p:spPr>
          <a:xfrm>
            <a:off x="5020311" y="6198334"/>
            <a:ext cx="397422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https://example.com:9000/foo.html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D6FDF6C-167A-450C-8723-1A076DCDBAD8}"/>
              </a:ext>
            </a:extLst>
          </p:cNvPr>
          <p:cNvSpPr/>
          <p:nvPr/>
        </p:nvSpPr>
        <p:spPr bwMode="auto">
          <a:xfrm>
            <a:off x="9628352" y="4373097"/>
            <a:ext cx="2162907" cy="464332"/>
          </a:xfrm>
          <a:prstGeom prst="wedgeRoundRectCallout">
            <a:avLst>
              <a:gd name="adj1" fmla="val -95832"/>
              <a:gd name="adj2" fmla="val 767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CB198321-DB56-4415-B3BB-D058B2600BF6}"/>
              </a:ext>
            </a:extLst>
          </p:cNvPr>
          <p:cNvSpPr/>
          <p:nvPr/>
        </p:nvSpPr>
        <p:spPr bwMode="auto">
          <a:xfrm>
            <a:off x="9366131" y="4981509"/>
            <a:ext cx="2425128" cy="464332"/>
          </a:xfrm>
          <a:prstGeom prst="wedgeRoundRectCallout">
            <a:avLst>
              <a:gd name="adj1" fmla="val -66871"/>
              <a:gd name="adj2" fmla="val 1995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subdomain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660477B9-CB18-4B37-91CF-9BD711330360}"/>
              </a:ext>
            </a:extLst>
          </p:cNvPr>
          <p:cNvSpPr/>
          <p:nvPr/>
        </p:nvSpPr>
        <p:spPr bwMode="auto">
          <a:xfrm>
            <a:off x="9735408" y="5589921"/>
            <a:ext cx="2055851" cy="464332"/>
          </a:xfrm>
          <a:prstGeom prst="wedgeRoundRectCallout">
            <a:avLst>
              <a:gd name="adj1" fmla="val -105761"/>
              <a:gd name="adj2" fmla="val 3888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scheme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C5D2EDA-1D59-48DD-BCAB-24FF151A55AA}"/>
              </a:ext>
            </a:extLst>
          </p:cNvPr>
          <p:cNvSpPr/>
          <p:nvPr/>
        </p:nvSpPr>
        <p:spPr bwMode="auto">
          <a:xfrm>
            <a:off x="10070692" y="6198333"/>
            <a:ext cx="1720567" cy="464332"/>
          </a:xfrm>
          <a:prstGeom prst="wedgeRoundRectCallout">
            <a:avLst>
              <a:gd name="adj1" fmla="val -104669"/>
              <a:gd name="adj2" fmla="val 3888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172328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ABE4CD-99F9-4C52-92E7-423EEC9B6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CORS</a:t>
            </a:r>
            <a:r>
              <a:rPr lang="en-US" sz="3000" dirty="0"/>
              <a:t>, in ASP.NET Core, is setup</a:t>
            </a:r>
          </a:p>
          <a:p>
            <a:pPr lvl="1"/>
            <a:r>
              <a:rPr lang="en-US" sz="2800" b="1" dirty="0">
                <a:solidFill>
                  <a:schemeClr val="bg1"/>
                </a:solidFill>
              </a:rPr>
              <a:t>Globally</a:t>
            </a:r>
            <a:r>
              <a:rPr lang="en-US" sz="2800" dirty="0"/>
              <a:t>, via a </a:t>
            </a:r>
            <a:r>
              <a:rPr lang="en-US" sz="2800" b="1" dirty="0">
                <a:solidFill>
                  <a:schemeClr val="bg1"/>
                </a:solidFill>
              </a:rPr>
              <a:t>middleware</a:t>
            </a:r>
          </a:p>
          <a:p>
            <a:pPr lvl="1"/>
            <a:r>
              <a:rPr lang="en-US" sz="2800" dirty="0"/>
              <a:t>Per </a:t>
            </a:r>
            <a:r>
              <a:rPr lang="en-US" sz="2800" b="1" dirty="0">
                <a:solidFill>
                  <a:schemeClr val="bg1"/>
                </a:solidFill>
              </a:rPr>
              <a:t>Action</a:t>
            </a:r>
            <a:r>
              <a:rPr lang="en-US" sz="2800" dirty="0"/>
              <a:t> or per </a:t>
            </a:r>
            <a:r>
              <a:rPr lang="en-US" sz="2800" b="1" dirty="0">
                <a:solidFill>
                  <a:schemeClr val="bg1"/>
                </a:solidFill>
              </a:rPr>
              <a:t>Controller</a:t>
            </a:r>
            <a:r>
              <a:rPr lang="en-US" sz="2800" dirty="0"/>
              <a:t> via an </a:t>
            </a:r>
            <a:r>
              <a:rPr lang="en-US" sz="2800" b="1" dirty="0">
                <a:solidFill>
                  <a:schemeClr val="bg1"/>
                </a:solidFill>
              </a:rPr>
              <a:t>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190CA-E3AF-4DC5-9EA0-5E35D57D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78B49-F46F-4FB2-BEEC-0CE30FE0BA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0A82C0F-55F6-4457-9465-2F193EB9C935}"/>
              </a:ext>
            </a:extLst>
          </p:cNvPr>
          <p:cNvSpPr txBox="1">
            <a:spLocks/>
          </p:cNvSpPr>
          <p:nvPr/>
        </p:nvSpPr>
        <p:spPr>
          <a:xfrm>
            <a:off x="565059" y="2948939"/>
            <a:ext cx="674126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ConfigureServices(IServiceCollection services)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B66C82-18C9-4635-A99D-3E9FE47BFA87}"/>
              </a:ext>
            </a:extLst>
          </p:cNvPr>
          <p:cNvSpPr txBox="1">
            <a:spLocks/>
          </p:cNvSpPr>
          <p:nvPr/>
        </p:nvSpPr>
        <p:spPr>
          <a:xfrm>
            <a:off x="565059" y="4814155"/>
            <a:ext cx="674126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Configure(IApplicationBuilder app...)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app.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builder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builder.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WithOrigins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http://example.com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35F38F1-7477-4C70-AF06-55D2DE982A9B}"/>
              </a:ext>
            </a:extLst>
          </p:cNvPr>
          <p:cNvSpPr txBox="1">
            <a:spLocks/>
          </p:cNvSpPr>
          <p:nvPr/>
        </p:nvSpPr>
        <p:spPr>
          <a:xfrm>
            <a:off x="7476793" y="2948939"/>
            <a:ext cx="422109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EnableCors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AllowSpecificOrigin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ContentResult GetBlaBla()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Content("bla-bla");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239CD87-A4F1-465F-A64C-7E8C53F2FDD6}"/>
              </a:ext>
            </a:extLst>
          </p:cNvPr>
          <p:cNvSpPr txBox="1">
            <a:spLocks/>
          </p:cNvSpPr>
          <p:nvPr/>
        </p:nvSpPr>
        <p:spPr>
          <a:xfrm>
            <a:off x="7476793" y="4814156"/>
            <a:ext cx="422109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DisableCors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string Version()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"1.0.0";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D1B6C-983C-4306-969A-3690256AA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8" t="-5006" r="-1053" b="-4756"/>
          <a:stretch/>
        </p:blipFill>
        <p:spPr>
          <a:xfrm>
            <a:off x="6176516" y="1196120"/>
            <a:ext cx="5521371" cy="13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AE004A-6406-4524-B17C-2F794E2C7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2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JSON</a:t>
            </a:r>
            <a:r>
              <a:rPr lang="en-US" sz="3200" noProof="1"/>
              <a:t> is a very common </a:t>
            </a:r>
            <a:r>
              <a:rPr lang="en-US" sz="3200" b="1" noProof="1">
                <a:solidFill>
                  <a:schemeClr val="bg1"/>
                </a:solidFill>
              </a:rPr>
              <a:t>data format </a:t>
            </a:r>
            <a:r>
              <a:rPr lang="en-US" sz="3200" noProof="1"/>
              <a:t>used in web communication</a:t>
            </a:r>
          </a:p>
          <a:p>
            <a:pPr lvl="1"/>
            <a:r>
              <a:rPr lang="en-US" sz="3000" noProof="1"/>
              <a:t>Mainly in browser-server or server-server communication</a:t>
            </a:r>
          </a:p>
          <a:p>
            <a:pPr lvl="1"/>
            <a:r>
              <a:rPr lang="en-US" sz="3000" noProof="1"/>
              <a:t>The official internet media type (</a:t>
            </a:r>
            <a:r>
              <a:rPr lang="en-US" sz="3000" b="1" noProof="1">
                <a:solidFill>
                  <a:schemeClr val="bg1"/>
                </a:solidFill>
              </a:rPr>
              <a:t>MIME</a:t>
            </a:r>
            <a:r>
              <a:rPr lang="en-US" sz="3000" noProof="1"/>
              <a:t>) for </a:t>
            </a: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files use the extension </a:t>
            </a:r>
            <a:r>
              <a:rPr lang="en-US" sz="3000" b="1" noProof="1">
                <a:solidFill>
                  <a:schemeClr val="bg1"/>
                </a:solidFill>
              </a:rPr>
              <a:t>.json</a:t>
            </a:r>
          </a:p>
          <a:p>
            <a:r>
              <a:rPr lang="en-US" sz="3200" b="1" noProof="1">
                <a:solidFill>
                  <a:schemeClr val="bg1"/>
                </a:solidFill>
              </a:rPr>
              <a:t>JSON </a:t>
            </a:r>
            <a:r>
              <a:rPr lang="en-US" sz="3200" noProof="1"/>
              <a:t>is commonly used as a replacement for XML in AJAX systems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 shorter and easier to comprehend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 quicker to read and write, and is more intuitive</a:t>
            </a:r>
          </a:p>
          <a:p>
            <a:pPr lvl="1"/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doesn't support schemas and namespaces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0AF28-1C11-4900-87F0-E4DB36F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BBEED-B9D7-4C82-9A9B-4716A7685B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10FB6E-2EE7-425A-BFF5-50228CF28039}"/>
              </a:ext>
            </a:extLst>
          </p:cNvPr>
          <p:cNvSpPr txBox="1">
            <a:spLocks/>
          </p:cNvSpPr>
          <p:nvPr/>
        </p:nvSpPr>
        <p:spPr>
          <a:xfrm>
            <a:off x="9308029" y="2543897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application/json</a:t>
            </a:r>
          </a:p>
        </p:txBody>
      </p:sp>
    </p:spTree>
    <p:extLst>
      <p:ext uri="{BB962C8B-B14F-4D97-AF65-F5344CB8AC3E}">
        <p14:creationId xmlns:p14="http://schemas.microsoft.com/office/powerpoint/2010/main" val="330692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3D339-7BE2-468B-B1FA-E6EC3C133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86179"/>
            <a:ext cx="10961783" cy="768084"/>
          </a:xfrm>
        </p:spPr>
        <p:txBody>
          <a:bodyPr/>
          <a:lstStyle/>
          <a:p>
            <a:r>
              <a:rPr lang="en-US" dirty="0"/>
              <a:t>JWT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20D1B6-D54C-459F-9DD8-C8F3B7B05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71792"/>
            <a:ext cx="10961783" cy="499819"/>
          </a:xfrm>
        </p:spPr>
        <p:txBody>
          <a:bodyPr/>
          <a:lstStyle/>
          <a:p>
            <a:r>
              <a:rPr lang="en-US" dirty="0"/>
              <a:t>JSON Web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AFFF0-F813-4E9E-8F70-379F9A1187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7A828-7285-4342-A9E2-9A41EDFFB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1204546"/>
            <a:ext cx="2895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84D09-68EF-4878-BD21-B59887CEB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037622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JWT</a:t>
            </a:r>
            <a:r>
              <a:rPr lang="en-US" sz="3000" dirty="0"/>
              <a:t> is a method for representing claims between two parties</a:t>
            </a:r>
          </a:p>
          <a:p>
            <a:pPr lvl="1"/>
            <a:r>
              <a:rPr lang="en-US" sz="2800" dirty="0"/>
              <a:t>An open, industry standard – RFC 7519</a:t>
            </a:r>
          </a:p>
          <a:p>
            <a:pPr lvl="1"/>
            <a:r>
              <a:rPr lang="en-US" sz="2800" dirty="0"/>
              <a:t>Easy to use, and at the same time – absolutely secured</a:t>
            </a:r>
          </a:p>
          <a:p>
            <a:r>
              <a:rPr lang="en-US" sz="3000" dirty="0"/>
              <a:t>When the user successfully </a:t>
            </a:r>
            <a:r>
              <a:rPr lang="en-US" sz="3000" b="1" dirty="0">
                <a:solidFill>
                  <a:schemeClr val="bg1"/>
                </a:solidFill>
              </a:rPr>
              <a:t>authenticates</a:t>
            </a:r>
            <a:r>
              <a:rPr lang="en-US" sz="3000" dirty="0"/>
              <a:t> (login) using their credentials:</a:t>
            </a:r>
          </a:p>
          <a:p>
            <a:pPr lvl="1"/>
            <a:r>
              <a:rPr lang="en-US" sz="2800" dirty="0"/>
              <a:t>A </a:t>
            </a:r>
            <a:r>
              <a:rPr lang="en-US" sz="2800" b="1" dirty="0">
                <a:solidFill>
                  <a:schemeClr val="bg1"/>
                </a:solidFill>
              </a:rPr>
              <a:t>JSON Web Token </a:t>
            </a:r>
            <a:r>
              <a:rPr lang="en-US" sz="2800" dirty="0"/>
              <a:t>is generated and returned</a:t>
            </a:r>
          </a:p>
          <a:p>
            <a:pPr lvl="2"/>
            <a:r>
              <a:rPr lang="en-US" sz="2600" dirty="0"/>
              <a:t>It must be stored (in </a:t>
            </a:r>
            <a:r>
              <a:rPr lang="en-US" sz="2600" b="1" dirty="0">
                <a:solidFill>
                  <a:schemeClr val="bg1"/>
                </a:solidFill>
              </a:rPr>
              <a:t>local</a:t>
            </a:r>
            <a:r>
              <a:rPr lang="en-US" sz="2600" dirty="0"/>
              <a:t> / </a:t>
            </a:r>
            <a:r>
              <a:rPr lang="en-US" sz="2600" b="1" dirty="0">
                <a:solidFill>
                  <a:schemeClr val="bg1"/>
                </a:solidFill>
              </a:rPr>
              <a:t>session</a:t>
            </a:r>
            <a:r>
              <a:rPr lang="en-US" sz="2600" dirty="0"/>
              <a:t> storage, </a:t>
            </a:r>
            <a:r>
              <a:rPr lang="en-US" sz="2600" b="1" dirty="0">
                <a:solidFill>
                  <a:schemeClr val="bg1"/>
                </a:solidFill>
              </a:rPr>
              <a:t>cookies</a:t>
            </a:r>
            <a:r>
              <a:rPr lang="en-US" sz="2600" dirty="0"/>
              <a:t> are also an option)</a:t>
            </a:r>
          </a:p>
          <a:p>
            <a:r>
              <a:rPr lang="en-US" sz="3000" dirty="0"/>
              <a:t>Whenever a protected route is accessed, the user agent sends the </a:t>
            </a:r>
            <a:r>
              <a:rPr lang="en-US" sz="3000" b="1" dirty="0">
                <a:solidFill>
                  <a:schemeClr val="bg1"/>
                </a:solidFill>
              </a:rPr>
              <a:t>JWT</a:t>
            </a:r>
          </a:p>
          <a:p>
            <a:pPr lvl="1"/>
            <a:r>
              <a:rPr lang="en-US" sz="2800" dirty="0"/>
              <a:t>Typically in an </a:t>
            </a:r>
            <a:r>
              <a:rPr lang="en-US" sz="2800" b="1" dirty="0">
                <a:solidFill>
                  <a:schemeClr val="bg1"/>
                </a:solidFill>
              </a:rPr>
              <a:t>Authorization</a:t>
            </a:r>
            <a:r>
              <a:rPr lang="en-US" sz="2800" dirty="0"/>
              <a:t> header, using the </a:t>
            </a:r>
            <a:r>
              <a:rPr lang="en-US" sz="2800" b="1" dirty="0">
                <a:solidFill>
                  <a:schemeClr val="bg1"/>
                </a:solidFill>
              </a:rPr>
              <a:t>Bearer</a:t>
            </a:r>
            <a:r>
              <a:rPr lang="en-US" sz="2800" dirty="0"/>
              <a:t> schema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E14832-5E15-438C-ADFD-FC6957B1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186965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84D09-68EF-4878-BD21-B59887CEB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037622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</a:rPr>
              <a:t>JWT</a:t>
            </a:r>
            <a:r>
              <a:rPr lang="en-US" sz="2800" dirty="0"/>
              <a:t> is absolutely </a:t>
            </a:r>
            <a:r>
              <a:rPr lang="en-US" sz="2800" b="1" dirty="0">
                <a:solidFill>
                  <a:schemeClr val="bg1"/>
                </a:solidFill>
              </a:rPr>
              <a:t>stateless</a:t>
            </a:r>
            <a:r>
              <a:rPr lang="en-US" sz="2800" dirty="0"/>
              <a:t>, </a:t>
            </a:r>
            <a:r>
              <a:rPr lang="en-US" sz="2600" dirty="0"/>
              <a:t>nothing is stored on the server</a:t>
            </a:r>
          </a:p>
          <a:p>
            <a:r>
              <a:rPr lang="en-US" sz="2800" dirty="0"/>
              <a:t>Here is an example of an encoded and decoded </a:t>
            </a:r>
            <a:br>
              <a:rPr lang="en-US" sz="2800" dirty="0"/>
            </a:br>
            <a:r>
              <a:rPr lang="en-US" sz="2800" b="1" dirty="0">
                <a:solidFill>
                  <a:schemeClr val="bg1"/>
                </a:solidFill>
              </a:rPr>
              <a:t>JSON Web Token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E14832-5E15-438C-ADFD-FC6957B1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5AB2B-1ABA-4A30-B243-04F8C9CFA89A}"/>
              </a:ext>
            </a:extLst>
          </p:cNvPr>
          <p:cNvSpPr txBox="1">
            <a:spLocks/>
          </p:cNvSpPr>
          <p:nvPr/>
        </p:nvSpPr>
        <p:spPr>
          <a:xfrm>
            <a:off x="1775089" y="3903013"/>
            <a:ext cx="4320911" cy="1557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eyJhbGciOiJIUzI1NiIsInR5cCI6IkpXVCJ9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eyJzdWIiOiIxMjM0NTY3ODkwIiwibmFtZSI6IkpvaG4gRG9lIiwiaWF0IjoxNTE2MjM5MDIyfQ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SflKxwRJSMeKKF2QT4fwpMeJf36POk6yJV_adQssw5c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66F373A-9205-4D35-94F7-23E9B6E22EA4}"/>
              </a:ext>
            </a:extLst>
          </p:cNvPr>
          <p:cNvSpPr txBox="1">
            <a:spLocks/>
          </p:cNvSpPr>
          <p:nvPr/>
        </p:nvSpPr>
        <p:spPr>
          <a:xfrm>
            <a:off x="3345980" y="3429000"/>
            <a:ext cx="1179127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Encoded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71DF2B-19B7-4801-A219-EF7E13E8237B}"/>
              </a:ext>
            </a:extLst>
          </p:cNvPr>
          <p:cNvSpPr txBox="1">
            <a:spLocks/>
          </p:cNvSpPr>
          <p:nvPr/>
        </p:nvSpPr>
        <p:spPr>
          <a:xfrm>
            <a:off x="7848148" y="1884561"/>
            <a:ext cx="4153450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Header: 	(algorithm, token type)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AFF3770-CECE-4246-9F2E-68B2E6DB5C93}"/>
              </a:ext>
            </a:extLst>
          </p:cNvPr>
          <p:cNvSpPr txBox="1">
            <a:spLocks/>
          </p:cNvSpPr>
          <p:nvPr/>
        </p:nvSpPr>
        <p:spPr>
          <a:xfrm>
            <a:off x="9277347" y="1408006"/>
            <a:ext cx="1295055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Decoded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4E6EE0F-AB79-4D0D-8727-D65B5473F99F}"/>
              </a:ext>
            </a:extLst>
          </p:cNvPr>
          <p:cNvSpPr txBox="1">
            <a:spLocks/>
          </p:cNvSpPr>
          <p:nvPr/>
        </p:nvSpPr>
        <p:spPr>
          <a:xfrm>
            <a:off x="7848148" y="2350822"/>
            <a:ext cx="4153450" cy="1286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"alg": "HS256",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"typ": "JWT"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2648AEE-BE67-4E00-93FC-206FD273AA5E}"/>
              </a:ext>
            </a:extLst>
          </p:cNvPr>
          <p:cNvSpPr txBox="1">
            <a:spLocks/>
          </p:cNvSpPr>
          <p:nvPr/>
        </p:nvSpPr>
        <p:spPr>
          <a:xfrm>
            <a:off x="7848147" y="3637365"/>
            <a:ext cx="4153450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Payload: (data)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5A104B3-F974-482A-89D1-E74D55BBFC23}"/>
              </a:ext>
            </a:extLst>
          </p:cNvPr>
          <p:cNvSpPr txBox="1">
            <a:spLocks/>
          </p:cNvSpPr>
          <p:nvPr/>
        </p:nvSpPr>
        <p:spPr>
          <a:xfrm>
            <a:off x="7848147" y="4102126"/>
            <a:ext cx="4153450" cy="1286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{ "sub": "1234567890",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"name": "John Doe",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"iat": 1516239022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C07C0D3-A52A-4BCB-BFA1-1126BBCF2AD2}"/>
              </a:ext>
            </a:extLst>
          </p:cNvPr>
          <p:cNvSpPr txBox="1">
            <a:spLocks/>
          </p:cNvSpPr>
          <p:nvPr/>
        </p:nvSpPr>
        <p:spPr>
          <a:xfrm>
            <a:off x="7848147" y="5379417"/>
            <a:ext cx="4153450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Verify Signature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593FD64-D303-4223-A9FB-557C1E61492A}"/>
              </a:ext>
            </a:extLst>
          </p:cNvPr>
          <p:cNvSpPr txBox="1">
            <a:spLocks/>
          </p:cNvSpPr>
          <p:nvPr/>
        </p:nvSpPr>
        <p:spPr>
          <a:xfrm>
            <a:off x="7848146" y="5862097"/>
            <a:ext cx="4153450" cy="7448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HMACSHA256(base64UrlEncode(H...) + "." + base64UrlEncode(P...), key)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4CDC28BB-5739-4FF5-B75A-3279EB873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92" y="2802579"/>
            <a:ext cx="2991398" cy="994073"/>
          </a:xfrm>
          <a:prstGeom prst="wedgeRoundRectCallout">
            <a:avLst>
              <a:gd name="adj1" fmla="val -1258"/>
              <a:gd name="adj2" fmla="val 1049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The parts of the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token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are separated by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dots</a:t>
            </a: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0E4B0598-0E72-4B50-BEF1-3FE963252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92" y="5550678"/>
            <a:ext cx="2991398" cy="994073"/>
          </a:xfrm>
          <a:prstGeom prst="wedgeRoundRectCallout">
            <a:avLst>
              <a:gd name="adj1" fmla="val -647"/>
              <a:gd name="adj2" fmla="val -10755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The parts of the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token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are in a strict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order</a:t>
            </a:r>
          </a:p>
        </p:txBody>
      </p:sp>
      <p:sp>
        <p:nvSpPr>
          <p:cNvPr id="20" name="AutoShape 7">
            <a:extLst>
              <a:ext uri="{FF2B5EF4-FFF2-40B4-BE49-F238E27FC236}">
                <a16:creationId xmlns:a16="http://schemas.microsoft.com/office/drawing/2014/main" id="{5185974B-476C-4E3B-80E3-082C4C015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0301" y="5539599"/>
            <a:ext cx="2991398" cy="994073"/>
          </a:xfrm>
          <a:prstGeom prst="wedgeRoundRectCallout">
            <a:avLst>
              <a:gd name="adj1" fmla="val 2104"/>
              <a:gd name="adj2" fmla="val -10112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The token data does not change the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token format</a:t>
            </a: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70877DBA-CD58-424F-8834-DA5C1CE57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197" y="2802578"/>
            <a:ext cx="2991398" cy="994073"/>
          </a:xfrm>
          <a:prstGeom prst="wedgeRoundRectCallout">
            <a:avLst>
              <a:gd name="adj1" fmla="val 1493"/>
              <a:gd name="adj2" fmla="val 10216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As any normal auth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JWT 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also has an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expiration</a:t>
            </a:r>
          </a:p>
        </p:txBody>
      </p:sp>
    </p:spTree>
    <p:extLst>
      <p:ext uri="{BB962C8B-B14F-4D97-AF65-F5344CB8AC3E}">
        <p14:creationId xmlns:p14="http://schemas.microsoft.com/office/powerpoint/2010/main" val="1516725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48827"/>
            <a:ext cx="11818096" cy="5201066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  <a:p>
            <a:pPr lvl="1"/>
            <a:r>
              <a:rPr lang="en-US" sz="3000" dirty="0"/>
              <a:t>We would need a configuration for this functionality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E5196C-B56F-45BB-978E-18B3C2CE2212}"/>
              </a:ext>
            </a:extLst>
          </p:cNvPr>
          <p:cNvSpPr txBox="1">
            <a:spLocks/>
          </p:cNvSpPr>
          <p:nvPr/>
        </p:nvSpPr>
        <p:spPr>
          <a:xfrm>
            <a:off x="351327" y="2358012"/>
            <a:ext cx="4525474" cy="12197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public string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17AF55C-811A-4734-9336-C3EFED4380CB}"/>
              </a:ext>
            </a:extLst>
          </p:cNvPr>
          <p:cNvSpPr txBox="1">
            <a:spLocks/>
          </p:cNvSpPr>
          <p:nvPr/>
        </p:nvSpPr>
        <p:spPr>
          <a:xfrm>
            <a:off x="351327" y="3664351"/>
            <a:ext cx="4525474" cy="2997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"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":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": "super-secret"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"Logging":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"LogLevel":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  "Default": "Warning"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"AllowedHosts": "*"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BDC0D8-41E1-4E5F-8C45-ABA83DE8461F}"/>
              </a:ext>
            </a:extLst>
          </p:cNvPr>
          <p:cNvSpPr txBox="1">
            <a:spLocks/>
          </p:cNvSpPr>
          <p:nvPr/>
        </p:nvSpPr>
        <p:spPr>
          <a:xfrm>
            <a:off x="2891328" y="3664351"/>
            <a:ext cx="1985473" cy="458047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appsettings.json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5B2221-375C-4E84-AC54-4A9C1FC9FF33}"/>
              </a:ext>
            </a:extLst>
          </p:cNvPr>
          <p:cNvSpPr txBox="1">
            <a:spLocks/>
          </p:cNvSpPr>
          <p:nvPr/>
        </p:nvSpPr>
        <p:spPr>
          <a:xfrm>
            <a:off x="5052464" y="2358012"/>
            <a:ext cx="6611216" cy="42667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public void ConfigureServices(IServiceCollection services)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Configure strongly typed settings objects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var jwtSettingsSection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            Configuration.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GetSection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services.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Configure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&gt;(jwtSettingsSection);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5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Configure JWT authentication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 = jwtSettingsSection.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&gt;();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 = Encoding.ASCII.GetBytes(jwtSettings.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services.AddAuthentication(...)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        .AddJwtBearer(...);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5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Configure DI for application services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services.AddScoped&lt;IUserService, UserService&gt;();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389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532316" y="1860530"/>
            <a:ext cx="9127368" cy="453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services.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AddAuthentication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(options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DefaultAuthenticateScheme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JwtBearerDefaults.AuthenticationScheme;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DefaultChallengeScheme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JwtBearerDefaults.AuthenticationScheme;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}).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AddJwtBearer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(options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RequireHttpsMetadata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false;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SaveToken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true;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TokenValidationParameters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TokenValidationParameters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ValidateIssuerSigningKey = true,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  IssuerSigningKey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SymmetricSecurityKey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ValidateIssuer = false,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ValidateAudience = false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}; 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7057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E5196C-B56F-45BB-978E-18B3C2CE2212}"/>
              </a:ext>
            </a:extLst>
          </p:cNvPr>
          <p:cNvSpPr txBox="1">
            <a:spLocks/>
          </p:cNvSpPr>
          <p:nvPr/>
        </p:nvSpPr>
        <p:spPr>
          <a:xfrm>
            <a:off x="798366" y="1744111"/>
            <a:ext cx="10595267" cy="48075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ApiController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[Route("</a:t>
            </a:r>
            <a:r>
              <a:rPr lang="bg-BG" sz="16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api/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[controller]")]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public class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UsersController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 : ControllerBase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private IUserService _userService;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public UsersController(IUserService userService)</a:t>
            </a:r>
            <a:r>
              <a:rPr lang="bg-BG" sz="1600" b="1" noProof="1">
                <a:latin typeface="Consolas" pitchFamily="49" charset="0"/>
                <a:cs typeface="Consolas" pitchFamily="49" charset="0"/>
              </a:rPr>
              <a:t> </a:t>
            </a: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this.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userService = userService;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bg-BG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HttpPost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login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")]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public IActionResult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Login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([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FromBody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]LoginUserBindingModel loginUser)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6913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  <a:p>
            <a:pPr lvl="1"/>
            <a:r>
              <a:rPr lang="en-US" sz="3000" dirty="0"/>
              <a:t>The Controller Action (</a:t>
            </a:r>
            <a:r>
              <a:rPr lang="en-US" sz="3000" b="1" dirty="0">
                <a:solidFill>
                  <a:schemeClr val="bg1"/>
                </a:solidFill>
              </a:rPr>
              <a:t>Endpoint</a:t>
            </a:r>
            <a:r>
              <a:rPr lang="en-US" sz="3000" dirty="0"/>
              <a:t>) is kept "</a:t>
            </a:r>
            <a:r>
              <a:rPr lang="en-US" sz="3000" b="1" dirty="0">
                <a:solidFill>
                  <a:schemeClr val="bg1"/>
                </a:solidFill>
              </a:rPr>
              <a:t>thin</a:t>
            </a:r>
            <a:r>
              <a:rPr lang="en-US" sz="3000" dirty="0"/>
              <a:t>" to a maximum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E5196C-B56F-45BB-978E-18B3C2CE2212}"/>
              </a:ext>
            </a:extLst>
          </p:cNvPr>
          <p:cNvSpPr txBox="1">
            <a:spLocks/>
          </p:cNvSpPr>
          <p:nvPr/>
        </p:nvSpPr>
        <p:spPr>
          <a:xfrm>
            <a:off x="798366" y="2673057"/>
            <a:ext cx="10595267" cy="37241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[HttpPost("login")]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public IActionResult Login([FromBody]LoginUserBindingModel loginUser)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var user = this.userService.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Authenticate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(loginUser.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, loginUser.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if (user ==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)</a:t>
            </a:r>
            <a:endParaRPr lang="bg-BG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  <a:r>
              <a:rPr lang="bg-BG" sz="1600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BadRequest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(new { message = "Username or password is incorrect"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return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Ok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54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553558" y="1802405"/>
            <a:ext cx="9084884" cy="48075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public class UserService : IUserService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private readonly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AppDbContext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context;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private readonly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jwtSettings;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public UserService(AppDbContext context,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IOptions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&gt; jwtSettings)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this.context = context;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jwtSettings.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public User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Authenticate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(string username, string password)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045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543398" y="1802405"/>
            <a:ext cx="9105204" cy="48075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public User Authenticate(string username, string password)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user = this.context.Users.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SingleOrDefault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(x =&gt; x.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                                        &amp;&amp; x.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if (user == null) return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; </a:t>
            </a:r>
            <a:r>
              <a:rPr lang="en-US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Return null if user not found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Authentication successful so generate jwt token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tokenHandler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JwtSecurityTokenHandler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();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Encoding.ASCII.GetBytes(this.jwtSettings.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tokenDescriptor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SecurityTokenDescriptor{...};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token = tokenHandler.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CreateToken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(tokenDescriptor);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tokenHandler.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WriteToken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(token);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// Return user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845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914699" y="1678899"/>
            <a:ext cx="8362602" cy="50783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public User Authenticate(string username, string password)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...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tokenDescriptor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SecurityTokenDescriptor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Subject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ClaimsIdentity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(new Claim[]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Claim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(ClaimTypes.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, user.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.ToString())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}),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Expires = DateTime.UtcNow.AddDays(7),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SigningCredentials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SigningCredentials(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                    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SymmetricSecurityKey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),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                     SecurityAlgorithms.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HmacSha256Signature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...</a:t>
            </a:r>
            <a:endParaRPr lang="en-US" sz="1600" b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498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95807-F1FB-44C3-8C66-89D827B38B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4A914A-2E3E-4E9B-8C89-FE626C6DF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Yet another most commonly used data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47A43-1358-4E2B-93E9-DFD244E277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D4DB6-7092-4C42-8B23-2B376643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8509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8C65B-733D-4A8A-8C9D-570A750D2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27713"/>
            <a:ext cx="10961783" cy="768084"/>
          </a:xfrm>
        </p:spPr>
        <p:txBody>
          <a:bodyPr/>
          <a:lstStyle/>
          <a:p>
            <a:r>
              <a:rPr lang="en-US" dirty="0"/>
              <a:t>JSON Web Tokens (JWT)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2CBFF0-35B5-4EB3-85ED-0FF2D03CA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13326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78054-D713-4597-9B67-DE244FE740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4C15E-D8B5-493D-9AA0-911A6FAE1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90" y="881677"/>
            <a:ext cx="2640886" cy="32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16748" y="1271804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727511" y="1367363"/>
            <a:ext cx="7766664" cy="4773613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JSON &amp; XML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JavaScript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Brief Introduction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AJAX – A Developer’s dream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jQuery</a:t>
            </a:r>
          </a:p>
          <a:p>
            <a:pPr lvl="1">
              <a:lnSpc>
                <a:spcPct val="100000"/>
              </a:lnSpc>
            </a:pPr>
            <a:r>
              <a:rPr lang="en-US" sz="2200" b="1" noProof="1">
                <a:solidFill>
                  <a:schemeClr val="bg1"/>
                </a:solidFill>
              </a:rPr>
              <a:t>jQuery AJAX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Web API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Angular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CORS</a:t>
            </a:r>
          </a:p>
          <a:p>
            <a:pPr>
              <a:lnSpc>
                <a:spcPct val="100000"/>
              </a:lnSpc>
            </a:pPr>
            <a:r>
              <a:rPr lang="en-US" sz="2400" b="1" noProof="1">
                <a:solidFill>
                  <a:schemeClr val="bg1"/>
                </a:solidFill>
              </a:rPr>
              <a:t>JWT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779" y="4535836"/>
            <a:ext cx="566883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387" y="4535836"/>
            <a:ext cx="396214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8" name="Codexio">
            <a:hlinkClick r:id="rId7"/>
            <a:extLst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84" t="-11319" r="-15784" b="-11319"/>
          <a:stretch/>
        </p:blipFill>
        <p:spPr>
          <a:xfrm>
            <a:off x="8884387" y="5566366"/>
            <a:ext cx="224022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Liebherr">
            <a:hlinkClick r:id="rId9"/>
            <a:extLst/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26" r="-4226"/>
          <a:stretch/>
        </p:blipFill>
        <p:spPr>
          <a:xfrm>
            <a:off x="1067387" y="5566366"/>
            <a:ext cx="5567564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3" name="Aeternity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7" r="-24437" b="-5187"/>
          <a:stretch/>
        </p:blipFill>
        <p:spPr>
          <a:xfrm>
            <a:off x="6963155" y="5566366"/>
            <a:ext cx="159302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13"/>
            <a:extLst/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775" y="2474775"/>
            <a:ext cx="579383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15"/>
            <a:extLst/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388" y="2474775"/>
            <a:ext cx="3858379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7"/>
            <a:extLst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6437" y="1444245"/>
            <a:ext cx="2448176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387" y="1444245"/>
            <a:ext cx="4185792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7950" y="1444245"/>
            <a:ext cx="2713717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872" y="3505306"/>
            <a:ext cx="2519658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25"/>
            <a:extLst/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4361" y="3505306"/>
            <a:ext cx="2270253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7"/>
            <a:extLst/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388" y="3505306"/>
            <a:ext cx="4541655" cy="86360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6365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63" t="-12819" r="-5163" b="-12819"/>
          <a:stretch/>
        </p:blipFill>
        <p:spPr>
          <a:xfrm>
            <a:off x="1131008" y="2067925"/>
            <a:ext cx="5023218" cy="1439625"/>
          </a:xfrm>
          <a:prstGeom prst="roundRect">
            <a:avLst>
              <a:gd name="adj" fmla="val 880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62" t="-29177" r="-15162" b="-29177"/>
          <a:stretch/>
        </p:blipFill>
        <p:spPr>
          <a:xfrm>
            <a:off x="4920397" y="4064377"/>
            <a:ext cx="6140594" cy="1439625"/>
          </a:xfrm>
          <a:prstGeom prst="roundRect">
            <a:avLst>
              <a:gd name="adj" fmla="val 941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54" r="6654"/>
          <a:stretch/>
        </p:blipFill>
        <p:spPr>
          <a:xfrm>
            <a:off x="6426115" y="2067925"/>
            <a:ext cx="1962778" cy="1439625"/>
          </a:xfrm>
          <a:prstGeom prst="roundRect">
            <a:avLst>
              <a:gd name="adj" fmla="val 880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>
            <a:hlinkClick r:id="rId8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01" t="-3201" r="-3201" b="-3201"/>
          <a:stretch/>
        </p:blipFill>
        <p:spPr>
          <a:xfrm>
            <a:off x="8660782" y="2067925"/>
            <a:ext cx="2400210" cy="1439625"/>
          </a:xfrm>
          <a:prstGeom prst="roundRect">
            <a:avLst>
              <a:gd name="adj" fmla="val 820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05" t="-5874" r="-9305" b="-12736"/>
          <a:stretch/>
        </p:blipFill>
        <p:spPr>
          <a:xfrm>
            <a:off x="1131009" y="4064377"/>
            <a:ext cx="3383118" cy="1439625"/>
          </a:xfrm>
          <a:prstGeom prst="roundRect">
            <a:avLst>
              <a:gd name="adj" fmla="val 1001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2604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56C60-9064-4539-866C-27C9A98D8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defines a set of rules for encoding documents</a:t>
            </a:r>
          </a:p>
          <a:p>
            <a:pPr lvl="1"/>
            <a:r>
              <a:rPr lang="en-US" noProof="1"/>
              <a:t>Stands for </a:t>
            </a:r>
            <a:r>
              <a:rPr lang="en-US" b="1" noProof="1">
                <a:solidFill>
                  <a:schemeClr val="bg1"/>
                </a:solidFill>
              </a:rPr>
              <a:t>Ex</a:t>
            </a:r>
            <a:r>
              <a:rPr lang="en-US" noProof="1"/>
              <a:t>tensible </a:t>
            </a:r>
            <a:r>
              <a:rPr lang="en-US" b="1" noProof="1">
                <a:solidFill>
                  <a:schemeClr val="bg1"/>
                </a:solidFill>
              </a:rPr>
              <a:t>M</a:t>
            </a:r>
            <a:r>
              <a:rPr lang="en-US" noProof="1"/>
              <a:t>arkup </a:t>
            </a:r>
            <a:r>
              <a:rPr lang="en-US" b="1" noProof="1">
                <a:solidFill>
                  <a:schemeClr val="bg1"/>
                </a:solidFill>
              </a:rPr>
              <a:t>L</a:t>
            </a:r>
            <a:r>
              <a:rPr lang="en-US" noProof="1"/>
              <a:t>anguage</a:t>
            </a:r>
          </a:p>
          <a:p>
            <a:pPr lvl="1"/>
            <a:r>
              <a:rPr lang="en-US" noProof="1"/>
              <a:t>Similar to </a:t>
            </a:r>
            <a:r>
              <a:rPr lang="en-US" b="1" noProof="1">
                <a:solidFill>
                  <a:schemeClr val="bg1"/>
                </a:solidFill>
              </a:rPr>
              <a:t>JSON</a:t>
            </a:r>
            <a:r>
              <a:rPr lang="en-US" noProof="1"/>
              <a:t> </a:t>
            </a:r>
          </a:p>
          <a:p>
            <a:pPr lvl="2"/>
            <a:r>
              <a:rPr lang="en-US" noProof="1"/>
              <a:t>In terms of </a:t>
            </a:r>
            <a:r>
              <a:rPr lang="en-US" b="1" noProof="1">
                <a:solidFill>
                  <a:schemeClr val="bg1"/>
                </a:solidFill>
              </a:rPr>
              <a:t>human-readability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machine-parsability</a:t>
            </a:r>
          </a:p>
          <a:p>
            <a:pPr lvl="2"/>
            <a:r>
              <a:rPr lang="en-US" noProof="1"/>
              <a:t>In terms of hierarchy (values within values)</a:t>
            </a:r>
          </a:p>
          <a:p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is a textual data format</a:t>
            </a:r>
          </a:p>
          <a:p>
            <a:pPr lvl="1"/>
            <a:r>
              <a:rPr lang="en-US" noProof="1"/>
              <a:t>Strong support for different human languages via </a:t>
            </a:r>
            <a:r>
              <a:rPr lang="en-US" b="1" noProof="1">
                <a:solidFill>
                  <a:schemeClr val="bg1"/>
                </a:solidFill>
              </a:rPr>
              <a:t>Unicode</a:t>
            </a:r>
          </a:p>
          <a:p>
            <a:pPr lvl="1"/>
            <a:r>
              <a:rPr lang="en-US" noProof="1"/>
              <a:t>The design focuses strongly on actual documents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081095-4F6D-47EE-8DB9-93A4BF02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349F2-3FDB-4D06-85CE-2D33C0EAF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374" y="1462454"/>
            <a:ext cx="1553307" cy="15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0FCBE-21EE-4BB7-94BD-08F449DA7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4190" cy="55099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XML</a:t>
            </a:r>
            <a:r>
              <a:rPr lang="en-US" dirty="0"/>
              <a:t> has many applications</a:t>
            </a:r>
          </a:p>
          <a:p>
            <a:pPr lvl="1"/>
            <a:r>
              <a:rPr lang="en-US" sz="3200" noProof="1"/>
              <a:t>There are 2 </a:t>
            </a:r>
            <a:r>
              <a:rPr lang="en-US" sz="3200" b="1" noProof="1">
                <a:solidFill>
                  <a:schemeClr val="bg1"/>
                </a:solidFill>
              </a:rPr>
              <a:t>MIME</a:t>
            </a:r>
            <a:r>
              <a:rPr lang="en-US" sz="3200" noProof="1"/>
              <a:t> types for </a:t>
            </a:r>
            <a:r>
              <a:rPr lang="en-US" sz="3200" b="1" noProof="1">
                <a:solidFill>
                  <a:schemeClr val="bg1"/>
                </a:solidFill>
              </a:rPr>
              <a:t>XML</a:t>
            </a:r>
            <a:r>
              <a:rPr lang="en-US" sz="3200" noProof="1"/>
              <a:t>                         and </a:t>
            </a:r>
          </a:p>
          <a:p>
            <a:pPr lvl="1"/>
            <a:r>
              <a:rPr lang="en-US" sz="3200" b="1" noProof="1">
                <a:solidFill>
                  <a:schemeClr val="bg1"/>
                </a:solidFill>
              </a:rPr>
              <a:t>XML</a:t>
            </a:r>
            <a:r>
              <a:rPr lang="en-US" sz="3200" noProof="1"/>
              <a:t> files use the extension </a:t>
            </a:r>
            <a:r>
              <a:rPr lang="en-US" sz="3200" b="1" noProof="1">
                <a:solidFill>
                  <a:schemeClr val="bg1"/>
                </a:solidFill>
              </a:rPr>
              <a:t>.xml</a:t>
            </a:r>
            <a:endParaRPr lang="bg-BG" sz="3200" b="1" noProof="1">
              <a:solidFill>
                <a:schemeClr val="bg1"/>
              </a:solidFill>
            </a:endParaRPr>
          </a:p>
          <a:p>
            <a:r>
              <a:rPr lang="en-US" sz="3400" b="1" noProof="1">
                <a:solidFill>
                  <a:schemeClr val="bg1"/>
                </a:solidFill>
              </a:rPr>
              <a:t>XML </a:t>
            </a:r>
            <a:r>
              <a:rPr lang="en-US" sz="3400" noProof="1"/>
              <a:t>has many applications</a:t>
            </a:r>
          </a:p>
          <a:p>
            <a:pPr lvl="1"/>
            <a:r>
              <a:rPr lang="en-US" sz="3200" noProof="1"/>
              <a:t>Widely-used in </a:t>
            </a:r>
            <a:r>
              <a:rPr lang="en-US" sz="3200" b="1" noProof="1">
                <a:solidFill>
                  <a:schemeClr val="bg1"/>
                </a:solidFill>
              </a:rPr>
              <a:t>SOA</a:t>
            </a:r>
            <a:r>
              <a:rPr lang="en-US" sz="3200" noProof="1"/>
              <a:t> (e.g. WCF)</a:t>
            </a:r>
          </a:p>
          <a:p>
            <a:pPr lvl="1"/>
            <a:r>
              <a:rPr lang="en-US" sz="3200" noProof="1"/>
              <a:t>Used for </a:t>
            </a:r>
            <a:r>
              <a:rPr lang="en-US" sz="3200" b="1" noProof="1">
                <a:solidFill>
                  <a:schemeClr val="bg1"/>
                </a:solidFill>
              </a:rPr>
              <a:t>configuring</a:t>
            </a:r>
            <a:r>
              <a:rPr lang="en-US" sz="3200" noProof="1"/>
              <a:t> .NET apps</a:t>
            </a:r>
          </a:p>
          <a:p>
            <a:pPr lvl="1"/>
            <a:r>
              <a:rPr lang="en-US" sz="3200" noProof="1"/>
              <a:t>Used in </a:t>
            </a:r>
            <a:r>
              <a:rPr lang="en-US" sz="3200" b="1" noProof="1">
                <a:solidFill>
                  <a:schemeClr val="bg1"/>
                </a:solidFill>
              </a:rPr>
              <a:t>Microsoft Office</a:t>
            </a:r>
            <a:r>
              <a:rPr lang="en-US" sz="3200" noProof="1"/>
              <a:t> formats</a:t>
            </a:r>
          </a:p>
          <a:p>
            <a:pPr lvl="1"/>
            <a:r>
              <a:rPr lang="en-US" sz="3200" b="1" noProof="1">
                <a:solidFill>
                  <a:schemeClr val="bg1"/>
                </a:solidFill>
              </a:rPr>
              <a:t>XHTML</a:t>
            </a:r>
            <a:r>
              <a:rPr lang="en-US" sz="3200" noProof="1"/>
              <a:t> was intended to be strict </a:t>
            </a:r>
            <a:r>
              <a:rPr lang="en-US" sz="3200" b="1" noProof="1">
                <a:solidFill>
                  <a:schemeClr val="bg1"/>
                </a:solidFill>
              </a:rPr>
              <a:t>HTML</a:t>
            </a:r>
            <a:r>
              <a:rPr lang="en-US" sz="3200" noProof="1"/>
              <a:t> format</a:t>
            </a:r>
          </a:p>
          <a:p>
            <a:pPr lvl="1"/>
            <a:endParaRPr lang="en-US" sz="3200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1E173-95FC-4F8B-8AF8-0D3279CC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5A12F-EC76-499D-8F28-B5BADCFBE0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7E03E60-8BD8-4330-AA53-F07FDAF55BFC}"/>
              </a:ext>
            </a:extLst>
          </p:cNvPr>
          <p:cNvSpPr txBox="1">
            <a:spLocks/>
          </p:cNvSpPr>
          <p:nvPr/>
        </p:nvSpPr>
        <p:spPr>
          <a:xfrm>
            <a:off x="6793731" y="1961296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application/xml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9327FC-77CF-49F6-BF1A-D4B71772B704}"/>
              </a:ext>
            </a:extLst>
          </p:cNvPr>
          <p:cNvSpPr txBox="1">
            <a:spLocks/>
          </p:cNvSpPr>
          <p:nvPr/>
        </p:nvSpPr>
        <p:spPr>
          <a:xfrm>
            <a:off x="9773616" y="1961296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text/xml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DB87324-1873-4D55-B396-FF5F37F1EAE9}"/>
              </a:ext>
            </a:extLst>
          </p:cNvPr>
          <p:cNvSpPr txBox="1">
            <a:spLocks/>
          </p:cNvSpPr>
          <p:nvPr/>
        </p:nvSpPr>
        <p:spPr>
          <a:xfrm>
            <a:off x="6889372" y="2638348"/>
            <a:ext cx="5112226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&lt;?xml version="1.0" encoding="UTF-8" ?&gt;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&lt;records&gt;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&lt;record id="1"&gt;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&lt;name&gt;Ivo&lt;/name&gt;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&lt;email&gt;ivo@softuni.bg&lt;/email&gt;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&lt;company&gt;Software University&lt;/company&gt;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&lt;/record&gt;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&lt;record id="2"&gt;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&lt;name&gt;Niki&lt;/name&gt;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&lt;email&gt;admin@Nikolay.it&lt;/email&gt;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&lt;company&gt;ZenCodeo&lt;/company&gt;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&lt;/record&gt;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&lt;/records&gt;</a:t>
            </a:r>
          </a:p>
        </p:txBody>
      </p:sp>
    </p:spTree>
    <p:extLst>
      <p:ext uri="{BB962C8B-B14F-4D97-AF65-F5344CB8AC3E}">
        <p14:creationId xmlns:p14="http://schemas.microsoft.com/office/powerpoint/2010/main" val="1034641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10969</TotalTime>
  <Words>4948</Words>
  <Application>Microsoft Office PowerPoint</Application>
  <PresentationFormat>Widescreen</PresentationFormat>
  <Paragraphs>931</Paragraphs>
  <Slides>76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맑은 고딕</vt:lpstr>
      <vt:lpstr>Arial</vt:lpstr>
      <vt:lpstr>Calibri</vt:lpstr>
      <vt:lpstr>Consolas</vt:lpstr>
      <vt:lpstr>Helvetica</vt:lpstr>
      <vt:lpstr>Lucida Grande</vt:lpstr>
      <vt:lpstr>Wingdings</vt:lpstr>
      <vt:lpstr>Wingdings 2</vt:lpstr>
      <vt:lpstr>1_SoftUni3_1</vt:lpstr>
      <vt:lpstr>ASP.NET Core Web API</vt:lpstr>
      <vt:lpstr>Table of Contents</vt:lpstr>
      <vt:lpstr>Have a Question?</vt:lpstr>
      <vt:lpstr>PowerPoint Presentation</vt:lpstr>
      <vt:lpstr>JSON</vt:lpstr>
      <vt:lpstr>JSON</vt:lpstr>
      <vt:lpstr>PowerPoint Presentation</vt:lpstr>
      <vt:lpstr>XML</vt:lpstr>
      <vt:lpstr>XML</vt:lpstr>
      <vt:lpstr>PowerPoint Presentation</vt:lpstr>
      <vt:lpstr>Welcome to JavaScript</vt:lpstr>
      <vt:lpstr>Welcome to JavaScript (2)</vt:lpstr>
      <vt:lpstr>PowerPoint Presentation</vt:lpstr>
      <vt:lpstr>Welcome to JavaScript (3)</vt:lpstr>
      <vt:lpstr>PowerPoint Presentation</vt:lpstr>
      <vt:lpstr>AJAX</vt:lpstr>
      <vt:lpstr>AJAX</vt:lpstr>
      <vt:lpstr>AJAX: Workflow</vt:lpstr>
      <vt:lpstr>AJAX in Plain JavaScript (Vanilla JS)</vt:lpstr>
      <vt:lpstr>AJAX in SPA</vt:lpstr>
      <vt:lpstr>PowerPoint Presentation</vt:lpstr>
      <vt:lpstr>What is jQuery?</vt:lpstr>
      <vt:lpstr>Why jQuery?</vt:lpstr>
      <vt:lpstr>Selection with jQuery</vt:lpstr>
      <vt:lpstr>Filter Selectors in jQuery</vt:lpstr>
      <vt:lpstr>Adding Elements with jQuery</vt:lpstr>
      <vt:lpstr>Creating / Removing Elements</vt:lpstr>
      <vt:lpstr>jQuery Events: Attach / Remove</vt:lpstr>
      <vt:lpstr>PowerPoint Presentation</vt:lpstr>
      <vt:lpstr>jQuery vs Native XMLHttpRequest - GET</vt:lpstr>
      <vt:lpstr>jQuery AJAX</vt:lpstr>
      <vt:lpstr>jQuery AJAX</vt:lpstr>
      <vt:lpstr>PowerPoint Presentation</vt:lpstr>
      <vt:lpstr>Web API</vt:lpstr>
      <vt:lpstr>ASP.NET Core Web API</vt:lpstr>
      <vt:lpstr>ASP.NET Core Web API (ApiController)</vt:lpstr>
      <vt:lpstr>ASP.NET Core Web API (ApiController)</vt:lpstr>
      <vt:lpstr>ASP.NET Core Web API (ApiController)</vt:lpstr>
      <vt:lpstr>ASP.NET Core Web API (ApiController)</vt:lpstr>
      <vt:lpstr>ASP.NET Core Web API (ApiController)</vt:lpstr>
      <vt:lpstr>ASP.NET Core Web API (Return Types)</vt:lpstr>
      <vt:lpstr>ASP.NET Core Web API (Return Types)</vt:lpstr>
      <vt:lpstr>ASP.NET Core Web API (Format Response)</vt:lpstr>
      <vt:lpstr>ASP.NET Core Web API (Tutorial)</vt:lpstr>
      <vt:lpstr>ASP.NET Core Web API (GET Methods)</vt:lpstr>
      <vt:lpstr>ASP.NET Core Web API (POST Methods)</vt:lpstr>
      <vt:lpstr>ASP.NET Core Web API (PUT Methods)</vt:lpstr>
      <vt:lpstr>ASP.NET Core Web API (DELETE Methods)</vt:lpstr>
      <vt:lpstr>PowerPoint Presentation</vt:lpstr>
      <vt:lpstr>PowerPoint Presentation</vt:lpstr>
      <vt:lpstr>What is Angular?</vt:lpstr>
      <vt:lpstr>Angular Versions</vt:lpstr>
      <vt:lpstr>Angular</vt:lpstr>
      <vt:lpstr>Angular in 2018</vt:lpstr>
      <vt:lpstr>PowerPoint Presentation</vt:lpstr>
      <vt:lpstr>PowerPoint Presentation</vt:lpstr>
      <vt:lpstr>CORS</vt:lpstr>
      <vt:lpstr>CORS</vt:lpstr>
      <vt:lpstr>CORS in ASP.NET Core</vt:lpstr>
      <vt:lpstr>PowerPoint Presentation</vt:lpstr>
      <vt:lpstr>JSON Web Tokens</vt:lpstr>
      <vt:lpstr>JSON Web Tokens</vt:lpstr>
      <vt:lpstr>JWT in ASP.NET Core</vt:lpstr>
      <vt:lpstr>JWT in ASP.NET Core</vt:lpstr>
      <vt:lpstr>JWT in ASP.NET Core</vt:lpstr>
      <vt:lpstr>JWT in ASP.NET Core</vt:lpstr>
      <vt:lpstr>JWT in ASP.NET Core</vt:lpstr>
      <vt:lpstr>JWT in ASP.NET Core</vt:lpstr>
      <vt:lpstr>JWT in ASP.NET Core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Ivaylo Jelev</cp:lastModifiedBy>
  <cp:revision>6507</cp:revision>
  <dcterms:created xsi:type="dcterms:W3CDTF">2018-05-23T13:08:44Z</dcterms:created>
  <dcterms:modified xsi:type="dcterms:W3CDTF">2018-12-10T11:19:45Z</dcterms:modified>
</cp:coreProperties>
</file>